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4"/>
  </p:sldMasterIdLst>
  <p:notesMasterIdLst>
    <p:notesMasterId r:id="rId36"/>
  </p:notesMasterIdLst>
  <p:handoutMasterIdLst>
    <p:handoutMasterId r:id="rId37"/>
  </p:handoutMasterIdLst>
  <p:sldIdLst>
    <p:sldId id="1726" r:id="rId5"/>
    <p:sldId id="1812" r:id="rId6"/>
    <p:sldId id="1814" r:id="rId7"/>
    <p:sldId id="1813" r:id="rId8"/>
    <p:sldId id="1970" r:id="rId9"/>
    <p:sldId id="1930" r:id="rId10"/>
    <p:sldId id="1968" r:id="rId11"/>
    <p:sldId id="1969" r:id="rId12"/>
    <p:sldId id="1988" r:id="rId13"/>
    <p:sldId id="1989" r:id="rId14"/>
    <p:sldId id="1973" r:id="rId15"/>
    <p:sldId id="1867" r:id="rId16"/>
    <p:sldId id="1971" r:id="rId17"/>
    <p:sldId id="1974" r:id="rId18"/>
    <p:sldId id="1874" r:id="rId19"/>
    <p:sldId id="1948" r:id="rId20"/>
    <p:sldId id="1940" r:id="rId21"/>
    <p:sldId id="1972" r:id="rId22"/>
    <p:sldId id="1980" r:id="rId23"/>
    <p:sldId id="1975" r:id="rId24"/>
    <p:sldId id="1976" r:id="rId25"/>
    <p:sldId id="1977" r:id="rId26"/>
    <p:sldId id="1978" r:id="rId27"/>
    <p:sldId id="1979" r:id="rId28"/>
    <p:sldId id="1981" r:id="rId29"/>
    <p:sldId id="1982" r:id="rId30"/>
    <p:sldId id="1983" r:id="rId31"/>
    <p:sldId id="1984" r:id="rId32"/>
    <p:sldId id="1985" r:id="rId33"/>
    <p:sldId id="1986" r:id="rId34"/>
    <p:sldId id="1987" r:id="rId35"/>
  </p:sldIdLst>
  <p:sldSz cx="9144000" cy="6858000" type="screen4x3"/>
  <p:notesSz cx="7053263" cy="9309100"/>
  <p:defaultTex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muel Moss" initials="SM" lastIdx="4" clrIdx="0"/>
  <p:cmAuthor id="1" name="Yoel Kortick" initials="Y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F83"/>
    <a:srgbClr val="3E4C56"/>
    <a:srgbClr val="2B4F85"/>
    <a:srgbClr val="000000"/>
    <a:srgbClr val="FFD9AD"/>
    <a:srgbClr val="62D13B"/>
    <a:srgbClr val="A04036"/>
    <a:srgbClr val="CC0000"/>
    <a:srgbClr val="E68900"/>
    <a:srgbClr val="54A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682" autoAdjust="0"/>
    <p:restoredTop sz="85764" autoAdjust="0"/>
  </p:normalViewPr>
  <p:slideViewPr>
    <p:cSldViewPr>
      <p:cViewPr varScale="1">
        <p:scale>
          <a:sx n="110" d="100"/>
          <a:sy n="110" d="100"/>
        </p:scale>
        <p:origin x="156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950" y="-84"/>
      </p:cViewPr>
      <p:guideLst>
        <p:guide orient="horz" pos="2932"/>
        <p:guide pos="2221"/>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97325" y="0"/>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2291" name="Rectangle 3"/>
          <p:cNvSpPr>
            <a:spLocks noGrp="1" noChangeArrowheads="1"/>
          </p:cNvSpPr>
          <p:nvPr>
            <p:ph type="dt" sz="quarter" idx="1"/>
          </p:nvPr>
        </p:nvSpPr>
        <p:spPr bwMode="auto">
          <a:xfrm>
            <a:off x="1588" y="0"/>
            <a:ext cx="30559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2292" name="Rectangle 4"/>
          <p:cNvSpPr>
            <a:spLocks noGrp="1" noChangeArrowheads="1"/>
          </p:cNvSpPr>
          <p:nvPr>
            <p:ph type="ftr" sz="quarter" idx="2"/>
          </p:nvPr>
        </p:nvSpPr>
        <p:spPr bwMode="auto">
          <a:xfrm>
            <a:off x="0"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2293" name="Rectangle 5"/>
          <p:cNvSpPr>
            <a:spLocks noGrp="1" noChangeArrowheads="1"/>
          </p:cNvSpPr>
          <p:nvPr>
            <p:ph type="sldNum" sz="quarter" idx="3"/>
          </p:nvPr>
        </p:nvSpPr>
        <p:spPr bwMode="auto">
          <a:xfrm>
            <a:off x="3997325"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BA832BD8-1414-438E-835E-D9CD64E1B3F2}" type="slidenum">
              <a:rPr lang="ar-SA"/>
              <a:pPr/>
              <a:t>‹#›</a:t>
            </a:fld>
            <a:endParaRPr lang="en-US" dirty="0">
              <a:cs typeface="Arial" pitchFamily="34" charset="0"/>
            </a:endParaRPr>
          </a:p>
        </p:txBody>
      </p:sp>
      <p:pic>
        <p:nvPicPr>
          <p:cNvPr id="1434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303213"/>
            <a:ext cx="7051675"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9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4339" name="Rectangle 3"/>
          <p:cNvSpPr>
            <a:spLocks noGrp="1" noChangeArrowheads="1"/>
          </p:cNvSpPr>
          <p:nvPr>
            <p:ph type="dt" idx="1"/>
          </p:nvPr>
        </p:nvSpPr>
        <p:spPr bwMode="auto">
          <a:xfrm>
            <a:off x="3997325" y="1588"/>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5364"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4850" y="4422775"/>
            <a:ext cx="564356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2" name="Rectangle 6"/>
          <p:cNvSpPr>
            <a:spLocks noGrp="1" noChangeArrowheads="1"/>
          </p:cNvSpPr>
          <p:nvPr>
            <p:ph type="ftr" sz="quarter" idx="4"/>
          </p:nvPr>
        </p:nvSpPr>
        <p:spPr bwMode="auto">
          <a:xfrm>
            <a:off x="0"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4343" name="Rectangle 7"/>
          <p:cNvSpPr>
            <a:spLocks noGrp="1" noChangeArrowheads="1"/>
          </p:cNvSpPr>
          <p:nvPr>
            <p:ph type="sldNum" sz="quarter" idx="5"/>
          </p:nvPr>
        </p:nvSpPr>
        <p:spPr bwMode="auto">
          <a:xfrm>
            <a:off x="3997325" y="8843963"/>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C082B8C2-666E-4B12-8319-23C48205B8E4}" type="slidenum">
              <a:rPr lang="ar-SA"/>
              <a:pPr/>
              <a:t>‹#›</a:t>
            </a:fld>
            <a:endParaRPr lang="en-US" dirty="0">
              <a:cs typeface="Arial" pitchFamily="34" charset="0"/>
            </a:endParaRPr>
          </a:p>
        </p:txBody>
      </p:sp>
    </p:spTree>
    <p:extLst>
      <p:ext uri="{BB962C8B-B14F-4D97-AF65-F5344CB8AC3E}">
        <p14:creationId xmlns:p14="http://schemas.microsoft.com/office/powerpoint/2010/main" val="2410205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2949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p:txBody>
          <a:bodyPr lIns="93480" tIns="46739" rIns="93480" bIns="46739"/>
          <a:lstStyle/>
          <a:p>
            <a:pPr eaLnBrk="1" hangingPunct="1"/>
            <a:endParaRPr lang="en-US" dirty="0"/>
          </a:p>
        </p:txBody>
      </p:sp>
    </p:spTree>
    <p:extLst>
      <p:ext uri="{BB962C8B-B14F-4D97-AF65-F5344CB8AC3E}">
        <p14:creationId xmlns:p14="http://schemas.microsoft.com/office/powerpoint/2010/main" val="37637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7657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8103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9010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4055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1240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solidFill>
                <a:schemeClr val="tx1"/>
              </a:solidFill>
              <a:latin typeface="Arial" pitchFamily="34" charset="0"/>
              <a:ea typeface="MS PGothic" pitchFamily="34" charset="-128"/>
            </a:endParaRPr>
          </a:p>
        </p:txBody>
      </p:sp>
      <p:sp>
        <p:nvSpPr>
          <p:cNvPr id="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4"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a:t>Click to edit Master title style</a:t>
            </a:r>
            <a:endParaRPr lang="he-IL" dirty="0"/>
          </a:p>
        </p:txBody>
      </p:sp>
      <p:sp>
        <p:nvSpPr>
          <p:cNvPr id="3"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78240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he-IL" dirty="0"/>
          </a:p>
        </p:txBody>
      </p:sp>
    </p:spTree>
    <p:extLst>
      <p:ext uri="{BB962C8B-B14F-4D97-AF65-F5344CB8AC3E}">
        <p14:creationId xmlns:p14="http://schemas.microsoft.com/office/powerpoint/2010/main" val="138409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02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455AF4F-E565-44E6-8F04-8533D704B99F}"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Tree>
    <p:extLst>
      <p:ext uri="{BB962C8B-B14F-4D97-AF65-F5344CB8AC3E}">
        <p14:creationId xmlns:p14="http://schemas.microsoft.com/office/powerpoint/2010/main" val="168082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solidFill>
                <a:schemeClr val="tx1"/>
              </a:solidFill>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205200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solidFill>
                <a:schemeClr val="tx1"/>
              </a:solidFill>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96553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ullets simpl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9D1C6ABB-6183-4874-BBE3-6E767E714E8B}" type="slidenum">
              <a:rPr lang="ar-SA" sz="1000">
                <a:solidFill>
                  <a:schemeClr val="bg2"/>
                </a:solidFill>
                <a:ea typeface="MS PGothic" pitchFamily="34" charset="-128"/>
              </a:rPr>
              <a:pPr eaLnBrk="0" hangingPunct="0">
                <a:spcBef>
                  <a:spcPct val="0"/>
                </a:spcBef>
              </a:pPr>
              <a:t>‹#›</a:t>
            </a:fld>
            <a:endParaRPr lang="en-US" sz="1000" dirty="0">
              <a:solidFill>
                <a:schemeClr val="bg2"/>
              </a:solidFill>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solidFill>
                  <a:srgbClr val="3E4C56"/>
                </a:solidFill>
              </a:defRPr>
            </a:lvl1pPr>
            <a:lvl2pPr marL="569913" indent="-285750">
              <a:buClrTx/>
              <a:buSzPct val="100000"/>
              <a:buFont typeface="Arial" pitchFamily="34" charset="0"/>
              <a:buChar char="•"/>
              <a:defRPr sz="2400">
                <a:solidFill>
                  <a:srgbClr val="3E4C56"/>
                </a:solidFill>
              </a:defRPr>
            </a:lvl2pPr>
            <a:lvl3pPr marL="801688" indent="-231775">
              <a:buClrTx/>
              <a:buSzPct val="100000"/>
              <a:buFont typeface="Arial" pitchFamily="34" charset="0"/>
              <a:buChar char="•"/>
              <a:defRPr sz="2400">
                <a:solidFill>
                  <a:srgbClr val="3E4C56"/>
                </a:solidFill>
              </a:defRPr>
            </a:lvl3pPr>
            <a:lvl4pPr marL="1090613" indent="-228600">
              <a:buClrTx/>
              <a:buSzPct val="100000"/>
              <a:buFont typeface="Arial" pitchFamily="34" charset="0"/>
              <a:buChar char="•"/>
              <a:defRPr sz="2400">
                <a:solidFill>
                  <a:srgbClr val="3E4C56"/>
                </a:solidFill>
              </a:defRPr>
            </a:lvl4pPr>
            <a:lvl5pPr marL="1374775" indent="-228600">
              <a:buClrTx/>
              <a:buSzPct val="100000"/>
              <a:buFont typeface="Arial" pitchFamily="34" charset="0"/>
              <a:buChar char="•"/>
              <a:defRPr sz="2400">
                <a:solidFill>
                  <a:srgbClr val="3E4C5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36597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267211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5"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141334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400"/>
            </a:lvl1pPr>
          </a:lstStyle>
          <a:p>
            <a:r>
              <a:rPr lang="en-US" dirty="0"/>
              <a:t>Click to edit Master title style</a:t>
            </a:r>
            <a:endParaRPr lang="he-IL" dirty="0"/>
          </a:p>
        </p:txBody>
      </p:sp>
    </p:spTree>
    <p:extLst>
      <p:ext uri="{BB962C8B-B14F-4D97-AF65-F5344CB8AC3E}">
        <p14:creationId xmlns:p14="http://schemas.microsoft.com/office/powerpoint/2010/main" val="131944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6834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63686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dirty="0">
              <a:latin typeface="Arial" pitchFamily="34" charset="0"/>
              <a:ea typeface="+mn-ea"/>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5" descr="ExLibris-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D3FFDCD-6979-4F41-A3AC-16AAC036FE7E}"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103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034"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Tree>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26" r:id="rId5"/>
    <p:sldLayoutId id="2147484531" r:id="rId6"/>
    <p:sldLayoutId id="2147484532" r:id="rId7"/>
    <p:sldLayoutId id="2147484533" r:id="rId8"/>
    <p:sldLayoutId id="2147484534" r:id="rId9"/>
    <p:sldLayoutId id="2147484535" r:id="rId10"/>
    <p:sldLayoutId id="2147484536" r:id="rId11"/>
    <p:sldLayoutId id="2147484537" r:id="rId12"/>
  </p:sldLayoutIdLst>
  <p:hf sldNum="0" hdr="0" dt="0"/>
  <p:txStyles>
    <p:titleStyle>
      <a:lvl1pPr algn="l" rtl="0" eaLnBrk="0" fontAlgn="base" hangingPunct="0">
        <a:spcBef>
          <a:spcPct val="0"/>
        </a:spcBef>
        <a:spcAft>
          <a:spcPct val="0"/>
        </a:spcAft>
        <a:defRPr sz="3200" b="1">
          <a:solidFill>
            <a:srgbClr val="3E4C56"/>
          </a:solidFill>
          <a:latin typeface="+mj-lt"/>
          <a:ea typeface="MS PGothic" pitchFamily="34" charset="-128"/>
          <a:cs typeface="+mj-cs"/>
        </a:defRPr>
      </a:lvl1pPr>
      <a:lvl2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40Metadata_Management/180Search_Indexes" TargetMode="External"/><Relationship Id="rId2" Type="http://schemas.openxmlformats.org/officeDocument/2006/relationships/hyperlink" Target="https://knowledge.exlibrisgroup.com/Alma/Product_Documentation/010Alma_Online_Help_(English)/040Resource_Management/080Configuring_Resource_Management/060Configuring_Other_Setting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pi/deki/files/51109/Primo_and_Alma_-_Publishing_non_preferred_terms_to_Primo.pptx"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B1DDD1-128F-4D22-AE65-FE365C3DFE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9"/>
          <a:stretch/>
        </p:blipFill>
        <p:spPr>
          <a:xfrm>
            <a:off x="0" y="-4361"/>
            <a:ext cx="9180512" cy="6862361"/>
          </a:xfrm>
          <a:prstGeom prst="rect">
            <a:avLst/>
          </a:prstGeom>
        </p:spPr>
      </p:pic>
      <p:sp>
        <p:nvSpPr>
          <p:cNvPr id="16391" name="Text Box 7"/>
          <p:cNvSpPr txBox="1">
            <a:spLocks noChangeArrowheads="1"/>
          </p:cNvSpPr>
          <p:nvPr/>
        </p:nvSpPr>
        <p:spPr bwMode="auto">
          <a:xfrm>
            <a:off x="117020" y="3800891"/>
            <a:ext cx="7334250" cy="10772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sz="3200" dirty="0">
                <a:solidFill>
                  <a:srgbClr val="3E4C56"/>
                </a:solidFill>
              </a:rPr>
              <a:t>Searching via non-preferred terms in Alma</a:t>
            </a:r>
          </a:p>
        </p:txBody>
      </p:sp>
      <p:sp>
        <p:nvSpPr>
          <p:cNvPr id="2" name="TextBox 1"/>
          <p:cNvSpPr txBox="1"/>
          <p:nvPr/>
        </p:nvSpPr>
        <p:spPr>
          <a:xfrm>
            <a:off x="270640" y="5234035"/>
            <a:ext cx="4493385" cy="729430"/>
          </a:xfrm>
          <a:prstGeom prst="rect">
            <a:avLst/>
          </a:prstGeom>
          <a:noFill/>
        </p:spPr>
        <p:txBody>
          <a:bodyPr wrap="square" rtlCol="0">
            <a:spAutoFit/>
          </a:bodyPr>
          <a:lstStyle/>
          <a:p>
            <a:pPr algn="l"/>
            <a:r>
              <a:rPr lang="en-US" dirty="0"/>
              <a:t>Yoel Kortick</a:t>
            </a:r>
          </a:p>
          <a:p>
            <a:pPr algn="l"/>
            <a:r>
              <a:rPr lang="en-US" dirty="0"/>
              <a:t>Senior Librarian</a:t>
            </a:r>
          </a:p>
        </p:txBody>
      </p:sp>
      <p:pic>
        <p:nvPicPr>
          <p:cNvPr id="5" name="Picture 4">
            <a:extLst>
              <a:ext uri="{FF2B5EF4-FFF2-40B4-BE49-F238E27FC236}">
                <a16:creationId xmlns:a16="http://schemas.microsoft.com/office/drawing/2014/main" id="{E3B250D3-66A7-4BA4-AED4-B30EE64B68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6717" y="5637246"/>
            <a:ext cx="1187624" cy="6592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lstStyle/>
          <a:p>
            <a:r>
              <a:rPr lang="en-US" dirty="0"/>
              <a:t>Introduction</a:t>
            </a:r>
          </a:p>
        </p:txBody>
      </p:sp>
      <p:pic>
        <p:nvPicPr>
          <p:cNvPr id="2" name="Picture 1">
            <a:extLst>
              <a:ext uri="{FF2B5EF4-FFF2-40B4-BE49-F238E27FC236}">
                <a16:creationId xmlns:a16="http://schemas.microsoft.com/office/drawing/2014/main" id="{3B8BE41A-F7A4-4905-9222-639026509755}"/>
              </a:ext>
            </a:extLst>
          </p:cNvPr>
          <p:cNvPicPr>
            <a:picLocks noChangeAspect="1"/>
          </p:cNvPicPr>
          <p:nvPr/>
        </p:nvPicPr>
        <p:blipFill>
          <a:blip r:embed="rId2"/>
          <a:stretch>
            <a:fillRect/>
          </a:stretch>
        </p:blipFill>
        <p:spPr>
          <a:xfrm>
            <a:off x="2596337" y="1662370"/>
            <a:ext cx="3951326" cy="4768842"/>
          </a:xfrm>
          <a:prstGeom prst="rect">
            <a:avLst/>
          </a:prstGeom>
          <a:ln>
            <a:solidFill>
              <a:schemeClr val="tx1"/>
            </a:solidFill>
          </a:ln>
        </p:spPr>
      </p:pic>
      <p:sp>
        <p:nvSpPr>
          <p:cNvPr id="3" name="TextBox 2">
            <a:extLst>
              <a:ext uri="{FF2B5EF4-FFF2-40B4-BE49-F238E27FC236}">
                <a16:creationId xmlns:a16="http://schemas.microsoft.com/office/drawing/2014/main" id="{49566F3E-1225-4D5E-B619-F630B13896E5}"/>
              </a:ext>
            </a:extLst>
          </p:cNvPr>
          <p:cNvSpPr txBox="1"/>
          <p:nvPr/>
        </p:nvSpPr>
        <p:spPr>
          <a:xfrm>
            <a:off x="1730030" y="932675"/>
            <a:ext cx="5530320" cy="369332"/>
          </a:xfrm>
          <a:prstGeom prst="rect">
            <a:avLst/>
          </a:prstGeom>
          <a:noFill/>
        </p:spPr>
        <p:txBody>
          <a:bodyPr wrap="square" rtlCol="1">
            <a:spAutoFit/>
          </a:bodyPr>
          <a:lstStyle/>
          <a:p>
            <a:r>
              <a:rPr lang="en-US" dirty="0"/>
              <a:t>LCSH Authority record</a:t>
            </a:r>
            <a:endParaRPr lang="he-IL" dirty="0"/>
          </a:p>
        </p:txBody>
      </p:sp>
      <p:sp>
        <p:nvSpPr>
          <p:cNvPr id="4" name="TextBox 3">
            <a:extLst>
              <a:ext uri="{FF2B5EF4-FFF2-40B4-BE49-F238E27FC236}">
                <a16:creationId xmlns:a16="http://schemas.microsoft.com/office/drawing/2014/main" id="{5342588E-4DEC-4868-82EE-9D29D9FF6C38}"/>
              </a:ext>
            </a:extLst>
          </p:cNvPr>
          <p:cNvSpPr txBox="1"/>
          <p:nvPr/>
        </p:nvSpPr>
        <p:spPr>
          <a:xfrm>
            <a:off x="5416910" y="5234035"/>
            <a:ext cx="2880375" cy="646331"/>
          </a:xfrm>
          <a:prstGeom prst="rect">
            <a:avLst/>
          </a:prstGeom>
          <a:solidFill>
            <a:schemeClr val="bg1"/>
          </a:solidFill>
          <a:ln>
            <a:solidFill>
              <a:schemeClr val="tx1"/>
            </a:solidFill>
          </a:ln>
        </p:spPr>
        <p:txBody>
          <a:bodyPr wrap="square" rtlCol="1">
            <a:spAutoFit/>
          </a:bodyPr>
          <a:lstStyle/>
          <a:p>
            <a:pPr algn="l"/>
            <a:r>
              <a:rPr lang="en-US" b="0" dirty="0"/>
              <a:t>Search Alma for subject "Librarianship"</a:t>
            </a:r>
            <a:endParaRPr lang="he-IL" b="0" dirty="0"/>
          </a:p>
        </p:txBody>
      </p:sp>
      <p:cxnSp>
        <p:nvCxnSpPr>
          <p:cNvPr id="6" name="Straight Arrow Connector 5">
            <a:extLst>
              <a:ext uri="{FF2B5EF4-FFF2-40B4-BE49-F238E27FC236}">
                <a16:creationId xmlns:a16="http://schemas.microsoft.com/office/drawing/2014/main" id="{571CEA9C-53FD-4D82-8D75-E4C72FCFD27E}"/>
              </a:ext>
            </a:extLst>
          </p:cNvPr>
          <p:cNvCxnSpPr/>
          <p:nvPr/>
        </p:nvCxnSpPr>
        <p:spPr bwMode="auto">
          <a:xfrm flipH="1" flipV="1">
            <a:off x="4303165" y="4926795"/>
            <a:ext cx="1113745" cy="499265"/>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1A32A6C6-91B3-4FF9-878E-ACF6DE94601E}"/>
              </a:ext>
            </a:extLst>
          </p:cNvPr>
          <p:cNvSpPr txBox="1"/>
          <p:nvPr/>
        </p:nvSpPr>
        <p:spPr>
          <a:xfrm>
            <a:off x="6185010" y="3582620"/>
            <a:ext cx="2880375" cy="923330"/>
          </a:xfrm>
          <a:prstGeom prst="rect">
            <a:avLst/>
          </a:prstGeom>
          <a:solidFill>
            <a:schemeClr val="bg1"/>
          </a:solidFill>
          <a:ln>
            <a:solidFill>
              <a:schemeClr val="tx1"/>
            </a:solidFill>
          </a:ln>
        </p:spPr>
        <p:txBody>
          <a:bodyPr wrap="square" rtlCol="1">
            <a:spAutoFit/>
          </a:bodyPr>
          <a:lstStyle/>
          <a:p>
            <a:pPr algn="l"/>
            <a:r>
              <a:rPr lang="en-US" b="0" dirty="0"/>
              <a:t>Find records in Alma with subject "Library science"</a:t>
            </a:r>
            <a:endParaRPr lang="he-IL" b="0" dirty="0"/>
          </a:p>
        </p:txBody>
      </p:sp>
      <p:cxnSp>
        <p:nvCxnSpPr>
          <p:cNvPr id="10" name="Straight Arrow Connector 9">
            <a:extLst>
              <a:ext uri="{FF2B5EF4-FFF2-40B4-BE49-F238E27FC236}">
                <a16:creationId xmlns:a16="http://schemas.microsoft.com/office/drawing/2014/main" id="{6015CC74-098E-4ADE-842D-C3064EA2D705}"/>
              </a:ext>
            </a:extLst>
          </p:cNvPr>
          <p:cNvCxnSpPr>
            <a:cxnSpLocks/>
          </p:cNvCxnSpPr>
          <p:nvPr/>
        </p:nvCxnSpPr>
        <p:spPr bwMode="auto">
          <a:xfrm flipH="1">
            <a:off x="4418380" y="3774646"/>
            <a:ext cx="1766631" cy="53847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2910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7496009-7102-4C29-ABE9-FCF93375BCA0}"/>
              </a:ext>
            </a:extLst>
          </p:cNvPr>
          <p:cNvGraphicFramePr>
            <a:graphicFrameLocks noGrp="1"/>
          </p:cNvGraphicFramePr>
          <p:nvPr>
            <p:extLst>
              <p:ext uri="{D42A27DB-BD31-4B8C-83A1-F6EECF244321}">
                <p14:modId xmlns:p14="http://schemas.microsoft.com/office/powerpoint/2010/main" val="1673445743"/>
              </p:ext>
            </p:extLst>
          </p:nvPr>
        </p:nvGraphicFramePr>
        <p:xfrm>
          <a:off x="385855" y="1201510"/>
          <a:ext cx="8525910" cy="3108960"/>
        </p:xfrm>
        <a:graphic>
          <a:graphicData uri="http://schemas.openxmlformats.org/drawingml/2006/table">
            <a:tbl>
              <a:tblPr rtl="1" firstRow="1" bandRow="1">
                <a:tableStyleId>{5C22544A-7EE6-4342-B048-85BDC9FD1C3A}</a:tableStyleId>
              </a:tblPr>
              <a:tblGrid>
                <a:gridCol w="7531684">
                  <a:extLst>
                    <a:ext uri="{9D8B030D-6E8A-4147-A177-3AD203B41FA5}">
                      <a16:colId xmlns:a16="http://schemas.microsoft.com/office/drawing/2014/main" val="2076940674"/>
                    </a:ext>
                  </a:extLst>
                </a:gridCol>
                <a:gridCol w="994226">
                  <a:extLst>
                    <a:ext uri="{9D8B030D-6E8A-4147-A177-3AD203B41FA5}">
                      <a16:colId xmlns:a16="http://schemas.microsoft.com/office/drawing/2014/main" val="3219638126"/>
                    </a:ext>
                  </a:extLst>
                </a:gridCol>
              </a:tblGrid>
              <a:tr h="370840">
                <a:tc>
                  <a:txBody>
                    <a:bodyPr/>
                    <a:lstStyle/>
                    <a:p>
                      <a:pPr algn="l" rtl="0"/>
                      <a:r>
                        <a:rPr lang="en-US" sz="2800" b="0" kern="1200" dirty="0">
                          <a:solidFill>
                            <a:srgbClr val="3E4C56"/>
                          </a:solidFill>
                          <a:latin typeface="+mj-lt"/>
                          <a:ea typeface="+mn-ea"/>
                          <a:cs typeface="+mn-cs"/>
                        </a:rPr>
                        <a:t>Introduction</a:t>
                      </a:r>
                      <a:endParaRPr lang="he-IL" sz="2800" b="0" kern="1200" dirty="0">
                        <a:solidFill>
                          <a:srgbClr val="3E4C56"/>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dirty="0">
                          <a:solidFill>
                            <a:schemeClr val="dk1"/>
                          </a:solidFill>
                          <a:latin typeface="+mj-lt"/>
                          <a:ea typeface="+mn-ea"/>
                          <a:cs typeface="+mn-cs"/>
                        </a:rPr>
                        <a:t>I.</a:t>
                      </a:r>
                      <a:endParaRPr lang="he-IL" sz="2800" b="0" kern="1200" dirty="0">
                        <a:solidFill>
                          <a:schemeClr val="dk1"/>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86571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3E4C56"/>
                          </a:solidFill>
                          <a:latin typeface="+mj-lt"/>
                        </a:rPr>
                        <a:t>The Setup</a:t>
                      </a:r>
                      <a:endParaRPr lang="he-IL" sz="2800" b="1"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II.</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11981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3E4C56"/>
                          </a:solidFill>
                          <a:latin typeface="+mj-lt"/>
                        </a:rPr>
                        <a:t>The Functionality – example 1</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III.</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36112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rgbClr val="3E4C56"/>
                          </a:solidFill>
                          <a:latin typeface="+mj-lt"/>
                          <a:ea typeface="+mn-ea"/>
                          <a:cs typeface="+mn-cs"/>
                        </a:rPr>
                        <a:t>The Functionality – example 2</a:t>
                      </a:r>
                      <a:endParaRPr lang="he-IL" sz="2800" b="0" kern="1200" dirty="0">
                        <a:solidFill>
                          <a:srgbClr val="3E4C56"/>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IV.</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3684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rgbClr val="3E4C56"/>
                          </a:solidFill>
                          <a:latin typeface="+mj-lt"/>
                          <a:ea typeface="+mn-ea"/>
                          <a:cs typeface="+mn-cs"/>
                        </a:rPr>
                        <a:t>The Functionality – example 3</a:t>
                      </a:r>
                      <a:endParaRPr lang="he-IL" sz="2800" b="0" kern="1200" dirty="0">
                        <a:solidFill>
                          <a:srgbClr val="3E4C56"/>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V.</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8018760"/>
                  </a:ext>
                </a:extLst>
              </a:tr>
              <a:tr h="370840">
                <a:tc>
                  <a:txBody>
                    <a:bodyPr/>
                    <a:lstStyle/>
                    <a:p>
                      <a:pPr algn="l" rtl="0"/>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909060"/>
                  </a:ext>
                </a:extLst>
              </a:tr>
            </a:tbl>
          </a:graphicData>
        </a:graphic>
      </p:graphicFrame>
      <p:sp>
        <p:nvSpPr>
          <p:cNvPr id="8" name="Rectangle 2">
            <a:extLst>
              <a:ext uri="{FF2B5EF4-FFF2-40B4-BE49-F238E27FC236}">
                <a16:creationId xmlns:a16="http://schemas.microsoft.com/office/drawing/2014/main" id="{F9F38BC8-22AF-4D1D-BF16-ECE248FFC911}"/>
              </a:ext>
            </a:extLst>
          </p:cNvPr>
          <p:cNvSpPr txBox="1">
            <a:spLocks noChangeArrowheads="1"/>
          </p:cNvSpPr>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3E4C56"/>
                </a:solidFill>
                <a:latin typeface="+mj-lt"/>
                <a:ea typeface="MS PGothic" pitchFamily="34" charset="-128"/>
                <a:cs typeface="+mj-cs"/>
              </a:defRPr>
            </a:lvl1pPr>
            <a:lvl2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kern="0" dirty="0"/>
              <a:t>Agenda</a:t>
            </a:r>
          </a:p>
        </p:txBody>
      </p:sp>
    </p:spTree>
    <p:extLst>
      <p:ext uri="{BB962C8B-B14F-4D97-AF65-F5344CB8AC3E}">
        <p14:creationId xmlns:p14="http://schemas.microsoft.com/office/powerpoint/2010/main" val="87488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457199" y="120650"/>
            <a:ext cx="8531376" cy="533400"/>
          </a:xfrm>
        </p:spPr>
        <p:txBody>
          <a:bodyPr/>
          <a:lstStyle/>
          <a:p>
            <a:r>
              <a:rPr lang="en-US" dirty="0"/>
              <a:t>The Setup</a:t>
            </a:r>
            <a:endParaRPr lang="en-US" dirty="0">
              <a:solidFill>
                <a:srgbClr val="FF0000"/>
              </a:solidFill>
            </a:endParaRPr>
          </a:p>
        </p:txBody>
      </p:sp>
      <p:sp>
        <p:nvSpPr>
          <p:cNvPr id="231427" name="Rectangle 3"/>
          <p:cNvSpPr>
            <a:spLocks noGrp="1" noChangeArrowheads="1"/>
          </p:cNvSpPr>
          <p:nvPr>
            <p:ph type="body" idx="4294967295"/>
          </p:nvPr>
        </p:nvSpPr>
        <p:spPr>
          <a:xfrm>
            <a:off x="232234" y="855864"/>
            <a:ext cx="8641125" cy="1152151"/>
          </a:xfrm>
        </p:spPr>
        <p:txBody>
          <a:bodyPr/>
          <a:lstStyle/>
          <a:p>
            <a:pPr>
              <a:lnSpc>
                <a:spcPct val="90000"/>
              </a:lnSpc>
            </a:pPr>
            <a:r>
              <a:rPr lang="en-US" dirty="0">
                <a:solidFill>
                  <a:srgbClr val="3E4C56"/>
                </a:solidFill>
              </a:rPr>
              <a:t>There is one parameter necessary to set.</a:t>
            </a:r>
          </a:p>
          <a:p>
            <a:pPr>
              <a:lnSpc>
                <a:spcPct val="90000"/>
              </a:lnSpc>
            </a:pPr>
            <a:endParaRPr lang="en-US" dirty="0">
              <a:solidFill>
                <a:srgbClr val="3E4C56"/>
              </a:solidFill>
            </a:endParaRPr>
          </a:p>
          <a:p>
            <a:pPr>
              <a:lnSpc>
                <a:spcPct val="90000"/>
              </a:lnSpc>
            </a:pPr>
            <a:r>
              <a:rPr lang="en-US" dirty="0">
                <a:solidFill>
                  <a:srgbClr val="3E4C56"/>
                </a:solidFill>
              </a:rPr>
              <a:t>Under "Configuration &gt; resources &gt; General &gt; Other settings" set </a:t>
            </a:r>
            <a:r>
              <a:rPr lang="en-US" dirty="0" err="1">
                <a:solidFill>
                  <a:srgbClr val="3E4C56"/>
                </a:solidFill>
              </a:rPr>
              <a:t>enable_extender_index_linked_aut</a:t>
            </a:r>
            <a:r>
              <a:rPr lang="en-US" dirty="0">
                <a:solidFill>
                  <a:srgbClr val="3E4C56"/>
                </a:solidFill>
              </a:rPr>
              <a:t> to "true"</a:t>
            </a:r>
          </a:p>
          <a:p>
            <a:pPr>
              <a:lnSpc>
                <a:spcPct val="90000"/>
              </a:lnSpc>
            </a:pPr>
            <a:endParaRPr lang="en-US" dirty="0">
              <a:solidFill>
                <a:srgbClr val="3E4C56"/>
              </a:solidFill>
            </a:endParaRPr>
          </a:p>
          <a:p>
            <a:pPr marL="0" indent="0">
              <a:lnSpc>
                <a:spcPct val="90000"/>
              </a:lnSpc>
              <a:buNone/>
            </a:pPr>
            <a:endParaRPr lang="en-US" dirty="0">
              <a:solidFill>
                <a:srgbClr val="3E4C56"/>
              </a:solidFill>
            </a:endParaRPr>
          </a:p>
        </p:txBody>
      </p:sp>
      <p:pic>
        <p:nvPicPr>
          <p:cNvPr id="2" name="Picture 1">
            <a:extLst>
              <a:ext uri="{FF2B5EF4-FFF2-40B4-BE49-F238E27FC236}">
                <a16:creationId xmlns:a16="http://schemas.microsoft.com/office/drawing/2014/main" id="{7575736A-0B52-45B9-8DA9-85D7462D9FF3}"/>
              </a:ext>
            </a:extLst>
          </p:cNvPr>
          <p:cNvPicPr>
            <a:picLocks noChangeAspect="1"/>
          </p:cNvPicPr>
          <p:nvPr/>
        </p:nvPicPr>
        <p:blipFill>
          <a:blip r:embed="rId2"/>
          <a:stretch>
            <a:fillRect/>
          </a:stretch>
        </p:blipFill>
        <p:spPr>
          <a:xfrm>
            <a:off x="1109508" y="2920750"/>
            <a:ext cx="6886575" cy="1276350"/>
          </a:xfrm>
          <a:prstGeom prst="rect">
            <a:avLst/>
          </a:prstGeom>
          <a:ln>
            <a:solidFill>
              <a:schemeClr val="tx1"/>
            </a:solidFill>
          </a:ln>
        </p:spPr>
      </p:pic>
      <p:sp>
        <p:nvSpPr>
          <p:cNvPr id="3" name="Rectangle 2">
            <a:extLst>
              <a:ext uri="{FF2B5EF4-FFF2-40B4-BE49-F238E27FC236}">
                <a16:creationId xmlns:a16="http://schemas.microsoft.com/office/drawing/2014/main" id="{C29A3389-EF3D-4509-A45B-063FFF6165EA}"/>
              </a:ext>
            </a:extLst>
          </p:cNvPr>
          <p:cNvSpPr/>
          <p:nvPr/>
        </p:nvSpPr>
        <p:spPr bwMode="auto">
          <a:xfrm>
            <a:off x="1077145" y="3381610"/>
            <a:ext cx="6067990"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42923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457199" y="120650"/>
            <a:ext cx="8531376" cy="533400"/>
          </a:xfrm>
        </p:spPr>
        <p:txBody>
          <a:bodyPr/>
          <a:lstStyle/>
          <a:p>
            <a:r>
              <a:rPr lang="en-US" dirty="0"/>
              <a:t>The Setup</a:t>
            </a:r>
            <a:endParaRPr lang="en-US" dirty="0">
              <a:solidFill>
                <a:srgbClr val="FF0000"/>
              </a:solidFill>
            </a:endParaRPr>
          </a:p>
        </p:txBody>
      </p:sp>
      <p:sp>
        <p:nvSpPr>
          <p:cNvPr id="6" name="Rectangle 3">
            <a:extLst>
              <a:ext uri="{FF2B5EF4-FFF2-40B4-BE49-F238E27FC236}">
                <a16:creationId xmlns:a16="http://schemas.microsoft.com/office/drawing/2014/main" id="{BA7E8816-2F50-4F71-B6E6-2288A9C7C5FF}"/>
              </a:ext>
            </a:extLst>
          </p:cNvPr>
          <p:cNvSpPr txBox="1">
            <a:spLocks noChangeArrowheads="1"/>
          </p:cNvSpPr>
          <p:nvPr/>
        </p:nvSpPr>
        <p:spPr bwMode="auto">
          <a:xfrm>
            <a:off x="78615" y="894270"/>
            <a:ext cx="8641125" cy="522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nSpc>
                <a:spcPct val="90000"/>
              </a:lnSpc>
            </a:pPr>
            <a:r>
              <a:rPr lang="en-US" b="0" kern="0" dirty="0">
                <a:solidFill>
                  <a:srgbClr val="3E4C56"/>
                </a:solidFill>
              </a:rPr>
              <a:t>You can read more about </a:t>
            </a:r>
            <a:r>
              <a:rPr lang="en-US" b="0" kern="0" dirty="0" err="1">
                <a:solidFill>
                  <a:srgbClr val="3E4C56"/>
                </a:solidFill>
              </a:rPr>
              <a:t>enable_extender_index_linked_aut</a:t>
            </a:r>
            <a:r>
              <a:rPr lang="en-US" b="0" kern="0" dirty="0">
                <a:solidFill>
                  <a:srgbClr val="3E4C56"/>
                </a:solidFill>
              </a:rPr>
              <a:t> in the </a:t>
            </a:r>
            <a:r>
              <a:rPr lang="en-US" b="0" kern="0" dirty="0">
                <a:solidFill>
                  <a:srgbClr val="3E4C56"/>
                </a:solidFill>
                <a:hlinkClick r:id="rId2"/>
              </a:rPr>
              <a:t>on line help</a:t>
            </a:r>
            <a:r>
              <a:rPr lang="en-US" b="0" kern="0" dirty="0">
                <a:solidFill>
                  <a:srgbClr val="3E4C56"/>
                </a:solidFill>
              </a:rPr>
              <a:t>.</a:t>
            </a:r>
          </a:p>
          <a:p>
            <a:pPr>
              <a:lnSpc>
                <a:spcPct val="90000"/>
              </a:lnSpc>
            </a:pPr>
            <a:endParaRPr lang="en-US" b="0" kern="0" dirty="0">
              <a:solidFill>
                <a:srgbClr val="3E4C56"/>
              </a:solidFill>
            </a:endParaRPr>
          </a:p>
          <a:p>
            <a:pPr>
              <a:lnSpc>
                <a:spcPct val="90000"/>
              </a:lnSpc>
            </a:pPr>
            <a:r>
              <a:rPr lang="en-US" b="0" kern="0" dirty="0">
                <a:solidFill>
                  <a:srgbClr val="3E4C56"/>
                </a:solidFill>
              </a:rPr>
              <a:t>After the parameter is set to "true" you will need to wait until the repository is indexed for it to work on previously-existing records.  As explained </a:t>
            </a:r>
            <a:r>
              <a:rPr lang="en-US" b="0" kern="0" dirty="0">
                <a:solidFill>
                  <a:srgbClr val="3E4C56"/>
                </a:solidFill>
                <a:hlinkClick r:id="rId3"/>
              </a:rPr>
              <a:t>here</a:t>
            </a:r>
            <a:r>
              <a:rPr lang="en-US" b="0" kern="0" dirty="0">
                <a:solidFill>
                  <a:srgbClr val="3E4C56"/>
                </a:solidFill>
              </a:rPr>
              <a:t>, "every six months, Ex Libris re-indexes all inventory data in order to enhance Alma's search mechanism." </a:t>
            </a:r>
          </a:p>
          <a:p>
            <a:pPr>
              <a:lnSpc>
                <a:spcPct val="90000"/>
              </a:lnSpc>
            </a:pPr>
            <a:endParaRPr lang="en-US" b="0" kern="0" dirty="0">
              <a:solidFill>
                <a:srgbClr val="3E4C56"/>
              </a:solidFill>
            </a:endParaRPr>
          </a:p>
          <a:p>
            <a:pPr marL="0" indent="0">
              <a:lnSpc>
                <a:spcPct val="90000"/>
              </a:lnSpc>
              <a:buFontTx/>
              <a:buNone/>
            </a:pPr>
            <a:endParaRPr lang="en-US" b="0" kern="0" dirty="0">
              <a:solidFill>
                <a:srgbClr val="3E4C56"/>
              </a:solidFill>
            </a:endParaRPr>
          </a:p>
        </p:txBody>
      </p:sp>
    </p:spTree>
    <p:extLst>
      <p:ext uri="{BB962C8B-B14F-4D97-AF65-F5344CB8AC3E}">
        <p14:creationId xmlns:p14="http://schemas.microsoft.com/office/powerpoint/2010/main" val="1222286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7496009-7102-4C29-ABE9-FCF93375BCA0}"/>
              </a:ext>
            </a:extLst>
          </p:cNvPr>
          <p:cNvGraphicFramePr>
            <a:graphicFrameLocks noGrp="1"/>
          </p:cNvGraphicFramePr>
          <p:nvPr>
            <p:extLst>
              <p:ext uri="{D42A27DB-BD31-4B8C-83A1-F6EECF244321}">
                <p14:modId xmlns:p14="http://schemas.microsoft.com/office/powerpoint/2010/main" val="4084286010"/>
              </p:ext>
            </p:extLst>
          </p:nvPr>
        </p:nvGraphicFramePr>
        <p:xfrm>
          <a:off x="385855" y="1201510"/>
          <a:ext cx="8525910" cy="3108960"/>
        </p:xfrm>
        <a:graphic>
          <a:graphicData uri="http://schemas.openxmlformats.org/drawingml/2006/table">
            <a:tbl>
              <a:tblPr rtl="1" firstRow="1" bandRow="1">
                <a:tableStyleId>{5C22544A-7EE6-4342-B048-85BDC9FD1C3A}</a:tableStyleId>
              </a:tblPr>
              <a:tblGrid>
                <a:gridCol w="7531684">
                  <a:extLst>
                    <a:ext uri="{9D8B030D-6E8A-4147-A177-3AD203B41FA5}">
                      <a16:colId xmlns:a16="http://schemas.microsoft.com/office/drawing/2014/main" val="2076940674"/>
                    </a:ext>
                  </a:extLst>
                </a:gridCol>
                <a:gridCol w="994226">
                  <a:extLst>
                    <a:ext uri="{9D8B030D-6E8A-4147-A177-3AD203B41FA5}">
                      <a16:colId xmlns:a16="http://schemas.microsoft.com/office/drawing/2014/main" val="3219638126"/>
                    </a:ext>
                  </a:extLst>
                </a:gridCol>
              </a:tblGrid>
              <a:tr h="370840">
                <a:tc>
                  <a:txBody>
                    <a:bodyPr/>
                    <a:lstStyle/>
                    <a:p>
                      <a:pPr algn="l" rtl="0"/>
                      <a:r>
                        <a:rPr lang="en-US" sz="2800" b="0" kern="1200" dirty="0">
                          <a:solidFill>
                            <a:srgbClr val="3E4C56"/>
                          </a:solidFill>
                          <a:latin typeface="+mj-lt"/>
                          <a:ea typeface="+mn-ea"/>
                          <a:cs typeface="+mn-cs"/>
                        </a:rPr>
                        <a:t>Introduction</a:t>
                      </a:r>
                      <a:endParaRPr lang="he-IL" sz="2800" b="0" kern="1200" dirty="0">
                        <a:solidFill>
                          <a:srgbClr val="3E4C56"/>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dirty="0">
                          <a:solidFill>
                            <a:schemeClr val="dk1"/>
                          </a:solidFill>
                          <a:latin typeface="+mj-lt"/>
                          <a:ea typeface="+mn-ea"/>
                          <a:cs typeface="+mn-cs"/>
                        </a:rPr>
                        <a:t>I.</a:t>
                      </a:r>
                      <a:endParaRPr lang="he-IL" sz="2800" b="0" kern="1200" dirty="0">
                        <a:solidFill>
                          <a:schemeClr val="dk1"/>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86571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3E4C56"/>
                          </a:solidFill>
                          <a:latin typeface="+mj-lt"/>
                        </a:rPr>
                        <a:t>The Setup</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II.</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11981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3E4C56"/>
                          </a:solidFill>
                          <a:latin typeface="+mj-lt"/>
                        </a:rPr>
                        <a:t>The Functionality – example 1</a:t>
                      </a:r>
                      <a:endParaRPr lang="he-IL" sz="2800" b="1"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III.</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36112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rgbClr val="3E4C56"/>
                          </a:solidFill>
                          <a:latin typeface="+mj-lt"/>
                          <a:ea typeface="+mn-ea"/>
                          <a:cs typeface="+mn-cs"/>
                        </a:rPr>
                        <a:t>The Functionality – example 2</a:t>
                      </a:r>
                      <a:endParaRPr lang="he-IL" sz="2800" b="0" kern="1200" dirty="0">
                        <a:solidFill>
                          <a:srgbClr val="3E4C56"/>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IV.</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3684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rgbClr val="3E4C56"/>
                          </a:solidFill>
                          <a:latin typeface="+mj-lt"/>
                          <a:ea typeface="+mn-ea"/>
                          <a:cs typeface="+mn-cs"/>
                        </a:rPr>
                        <a:t>The Functionality – example 3</a:t>
                      </a:r>
                      <a:endParaRPr lang="he-IL" sz="2800" b="0" kern="1200" dirty="0">
                        <a:solidFill>
                          <a:srgbClr val="3E4C56"/>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V.</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8018760"/>
                  </a:ext>
                </a:extLst>
              </a:tr>
              <a:tr h="370840">
                <a:tc>
                  <a:txBody>
                    <a:bodyPr/>
                    <a:lstStyle/>
                    <a:p>
                      <a:pPr algn="l" rtl="0"/>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909060"/>
                  </a:ext>
                </a:extLst>
              </a:tr>
            </a:tbl>
          </a:graphicData>
        </a:graphic>
      </p:graphicFrame>
      <p:sp>
        <p:nvSpPr>
          <p:cNvPr id="8" name="Rectangle 2">
            <a:extLst>
              <a:ext uri="{FF2B5EF4-FFF2-40B4-BE49-F238E27FC236}">
                <a16:creationId xmlns:a16="http://schemas.microsoft.com/office/drawing/2014/main" id="{F9F38BC8-22AF-4D1D-BF16-ECE248FFC911}"/>
              </a:ext>
            </a:extLst>
          </p:cNvPr>
          <p:cNvSpPr txBox="1">
            <a:spLocks noChangeArrowheads="1"/>
          </p:cNvSpPr>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3E4C56"/>
                </a:solidFill>
                <a:latin typeface="+mj-lt"/>
                <a:ea typeface="MS PGothic" pitchFamily="34" charset="-128"/>
                <a:cs typeface="+mj-cs"/>
              </a:defRPr>
            </a:lvl1pPr>
            <a:lvl2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kern="0" dirty="0"/>
              <a:t>Agenda</a:t>
            </a:r>
          </a:p>
        </p:txBody>
      </p:sp>
    </p:spTree>
    <p:extLst>
      <p:ext uri="{BB962C8B-B14F-4D97-AF65-F5344CB8AC3E}">
        <p14:creationId xmlns:p14="http://schemas.microsoft.com/office/powerpoint/2010/main" val="240071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93831" y="120650"/>
            <a:ext cx="8833150" cy="533400"/>
          </a:xfrm>
        </p:spPr>
        <p:txBody>
          <a:bodyPr/>
          <a:lstStyle/>
          <a:p>
            <a:r>
              <a:rPr lang="en-US" sz="3000" dirty="0"/>
              <a:t>The Functionality – example 1</a:t>
            </a:r>
            <a:endParaRPr lang="en-US" sz="3000" dirty="0">
              <a:solidFill>
                <a:srgbClr val="FF0000"/>
              </a:solidFill>
            </a:endParaRPr>
          </a:p>
        </p:txBody>
      </p:sp>
      <p:sp>
        <p:nvSpPr>
          <p:cNvPr id="231427" name="Rectangle 3"/>
          <p:cNvSpPr>
            <a:spLocks noGrp="1" noChangeArrowheads="1"/>
          </p:cNvSpPr>
          <p:nvPr>
            <p:ph type="body" idx="4294967295"/>
          </p:nvPr>
        </p:nvSpPr>
        <p:spPr>
          <a:xfrm>
            <a:off x="309045" y="1047889"/>
            <a:ext cx="8601560" cy="4800625"/>
          </a:xfrm>
        </p:spPr>
        <p:txBody>
          <a:bodyPr/>
          <a:lstStyle/>
          <a:p>
            <a:pPr>
              <a:lnSpc>
                <a:spcPct val="90000"/>
              </a:lnSpc>
            </a:pPr>
            <a:r>
              <a:rPr lang="en-US" dirty="0">
                <a:solidFill>
                  <a:srgbClr val="3E4C56"/>
                </a:solidFill>
              </a:rPr>
              <a:t>In the next slide we see that title "As I was moving ahead occasionally I saw brief glimpses of beauty" has subject heading "</a:t>
            </a:r>
            <a:r>
              <a:rPr lang="en-US" dirty="0" err="1">
                <a:solidFill>
                  <a:srgbClr val="3E4C56"/>
                </a:solidFill>
              </a:rPr>
              <a:t>Æviþættir</a:t>
            </a:r>
            <a:r>
              <a:rPr lang="en-US" dirty="0">
                <a:solidFill>
                  <a:srgbClr val="3E4C56"/>
                </a:solidFill>
              </a:rPr>
              <a:t>"</a:t>
            </a:r>
          </a:p>
          <a:p>
            <a:pPr>
              <a:lnSpc>
                <a:spcPct val="90000"/>
              </a:lnSpc>
            </a:pPr>
            <a:endParaRPr lang="en-US" dirty="0">
              <a:solidFill>
                <a:srgbClr val="3E4C56"/>
              </a:solidFill>
            </a:endParaRPr>
          </a:p>
          <a:p>
            <a:pPr>
              <a:lnSpc>
                <a:spcPct val="90000"/>
              </a:lnSpc>
            </a:pPr>
            <a:r>
              <a:rPr lang="en-US" dirty="0">
                <a:solidFill>
                  <a:srgbClr val="3E4C56"/>
                </a:solidFill>
              </a:rPr>
              <a:t>Subject heading "</a:t>
            </a:r>
            <a:r>
              <a:rPr lang="en-US" dirty="0" err="1">
                <a:solidFill>
                  <a:srgbClr val="3E4C56"/>
                </a:solidFill>
              </a:rPr>
              <a:t>Æviþættir</a:t>
            </a:r>
            <a:r>
              <a:rPr lang="en-US" dirty="0">
                <a:solidFill>
                  <a:srgbClr val="3E4C56"/>
                </a:solidFill>
              </a:rPr>
              <a:t>" is linked to a local Icelandic authority heading</a:t>
            </a:r>
          </a:p>
          <a:p>
            <a:pPr>
              <a:lnSpc>
                <a:spcPct val="90000"/>
              </a:lnSpc>
            </a:pPr>
            <a:endParaRPr lang="en-US" dirty="0">
              <a:solidFill>
                <a:srgbClr val="3E4C56"/>
              </a:solidFill>
            </a:endParaRPr>
          </a:p>
          <a:p>
            <a:pPr>
              <a:lnSpc>
                <a:spcPct val="90000"/>
              </a:lnSpc>
            </a:pPr>
            <a:r>
              <a:rPr lang="en-US" dirty="0">
                <a:solidFill>
                  <a:srgbClr val="3E4C56"/>
                </a:solidFill>
              </a:rPr>
              <a:t>The authority heading has </a:t>
            </a:r>
          </a:p>
          <a:p>
            <a:pPr lvl="1">
              <a:lnSpc>
                <a:spcPct val="90000"/>
              </a:lnSpc>
            </a:pPr>
            <a:r>
              <a:rPr lang="en-US" dirty="0">
                <a:solidFill>
                  <a:srgbClr val="3E4C56"/>
                </a:solidFill>
              </a:rPr>
              <a:t>Preferred term "</a:t>
            </a:r>
            <a:r>
              <a:rPr lang="en-US" dirty="0" err="1">
                <a:solidFill>
                  <a:srgbClr val="3E4C56"/>
                </a:solidFill>
              </a:rPr>
              <a:t>Æviþættir</a:t>
            </a:r>
            <a:r>
              <a:rPr lang="en-US" dirty="0">
                <a:solidFill>
                  <a:srgbClr val="3E4C56"/>
                </a:solidFill>
              </a:rPr>
              <a:t>"</a:t>
            </a:r>
          </a:p>
          <a:p>
            <a:pPr lvl="1">
              <a:lnSpc>
                <a:spcPct val="90000"/>
              </a:lnSpc>
            </a:pPr>
            <a:r>
              <a:rPr lang="en-US" dirty="0">
                <a:solidFill>
                  <a:srgbClr val="3E4C56"/>
                </a:solidFill>
              </a:rPr>
              <a:t>Non-preferred term "</a:t>
            </a:r>
            <a:r>
              <a:rPr lang="en-US" dirty="0" err="1">
                <a:solidFill>
                  <a:srgbClr val="3E4C56"/>
                </a:solidFill>
              </a:rPr>
              <a:t>Ævisögubrot</a:t>
            </a:r>
            <a:r>
              <a:rPr lang="en-US" dirty="0">
                <a:solidFill>
                  <a:srgbClr val="3E4C56"/>
                </a:solidFill>
              </a:rPr>
              <a:t>"</a:t>
            </a:r>
          </a:p>
        </p:txBody>
      </p:sp>
    </p:spTree>
    <p:extLst>
      <p:ext uri="{BB962C8B-B14F-4D97-AF65-F5344CB8AC3E}">
        <p14:creationId xmlns:p14="http://schemas.microsoft.com/office/powerpoint/2010/main" val="4280771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FDD777-CFAE-4EF7-A91E-E84A0906208A}"/>
              </a:ext>
            </a:extLst>
          </p:cNvPr>
          <p:cNvPicPr>
            <a:picLocks noChangeAspect="1"/>
          </p:cNvPicPr>
          <p:nvPr/>
        </p:nvPicPr>
        <p:blipFill>
          <a:blip r:embed="rId2"/>
          <a:stretch>
            <a:fillRect/>
          </a:stretch>
        </p:blipFill>
        <p:spPr>
          <a:xfrm>
            <a:off x="103790" y="1310699"/>
            <a:ext cx="9000000" cy="4169882"/>
          </a:xfrm>
          <a:prstGeom prst="rect">
            <a:avLst/>
          </a:prstGeom>
          <a:ln>
            <a:solidFill>
              <a:schemeClr val="tx1"/>
            </a:solidFill>
          </a:ln>
        </p:spPr>
      </p:pic>
      <p:sp>
        <p:nvSpPr>
          <p:cNvPr id="231426" name="Rectangle 2"/>
          <p:cNvSpPr>
            <a:spLocks noGrp="1" noChangeArrowheads="1"/>
          </p:cNvSpPr>
          <p:nvPr>
            <p:ph type="title" idx="4294967295"/>
          </p:nvPr>
        </p:nvSpPr>
        <p:spPr>
          <a:xfrm>
            <a:off x="193831" y="120650"/>
            <a:ext cx="8833150" cy="533400"/>
          </a:xfrm>
        </p:spPr>
        <p:txBody>
          <a:bodyPr/>
          <a:lstStyle/>
          <a:p>
            <a:r>
              <a:rPr lang="en-US" sz="3000" dirty="0"/>
              <a:t>The Functionality – example 1</a:t>
            </a:r>
            <a:endParaRPr lang="en-US" sz="3000" dirty="0">
              <a:solidFill>
                <a:srgbClr val="FF0000"/>
              </a:solidFill>
            </a:endParaRPr>
          </a:p>
        </p:txBody>
      </p:sp>
      <p:sp>
        <p:nvSpPr>
          <p:cNvPr id="5" name="Rectangle 4">
            <a:extLst>
              <a:ext uri="{FF2B5EF4-FFF2-40B4-BE49-F238E27FC236}">
                <a16:creationId xmlns:a16="http://schemas.microsoft.com/office/drawing/2014/main" id="{5BA72E98-86FE-4FF9-8696-64784525EE2E}"/>
              </a:ext>
            </a:extLst>
          </p:cNvPr>
          <p:cNvSpPr/>
          <p:nvPr/>
        </p:nvSpPr>
        <p:spPr bwMode="auto">
          <a:xfrm>
            <a:off x="6338630" y="2737710"/>
            <a:ext cx="1689820"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5">
            <a:extLst>
              <a:ext uri="{FF2B5EF4-FFF2-40B4-BE49-F238E27FC236}">
                <a16:creationId xmlns:a16="http://schemas.microsoft.com/office/drawing/2014/main" id="{3D398EA4-93D4-4B56-B4F8-D14910A632D0}"/>
              </a:ext>
            </a:extLst>
          </p:cNvPr>
          <p:cNvSpPr/>
          <p:nvPr/>
        </p:nvSpPr>
        <p:spPr bwMode="auto">
          <a:xfrm>
            <a:off x="103791" y="5003605"/>
            <a:ext cx="2624770"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cxnSp>
        <p:nvCxnSpPr>
          <p:cNvPr id="7" name="Straight Connector 6">
            <a:extLst>
              <a:ext uri="{FF2B5EF4-FFF2-40B4-BE49-F238E27FC236}">
                <a16:creationId xmlns:a16="http://schemas.microsoft.com/office/drawing/2014/main" id="{3F396149-E80F-479D-87D9-BCCF859F4589}"/>
              </a:ext>
            </a:extLst>
          </p:cNvPr>
          <p:cNvCxnSpPr>
            <a:cxnSpLocks/>
            <a:stCxn id="5" idx="1"/>
            <a:endCxn id="5" idx="3"/>
          </p:cNvCxnSpPr>
          <p:nvPr/>
        </p:nvCxnSpPr>
        <p:spPr bwMode="auto">
          <a:xfrm>
            <a:off x="6338630" y="2910533"/>
            <a:ext cx="168982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CFDEF704-0209-4FBC-8A6E-9F490CFD6018}"/>
              </a:ext>
            </a:extLst>
          </p:cNvPr>
          <p:cNvSpPr txBox="1"/>
          <p:nvPr/>
        </p:nvSpPr>
        <p:spPr>
          <a:xfrm>
            <a:off x="4072736" y="2468338"/>
            <a:ext cx="1459390" cy="307777"/>
          </a:xfrm>
          <a:prstGeom prst="rect">
            <a:avLst/>
          </a:prstGeom>
          <a:solidFill>
            <a:schemeClr val="bg1"/>
          </a:solidFill>
          <a:ln>
            <a:solidFill>
              <a:schemeClr val="tx1"/>
            </a:solidFill>
          </a:ln>
        </p:spPr>
        <p:txBody>
          <a:bodyPr wrap="square" rtlCol="1">
            <a:spAutoFit/>
          </a:bodyPr>
          <a:lstStyle/>
          <a:p>
            <a:r>
              <a:rPr lang="en-US" sz="1400" b="0" dirty="0"/>
              <a:t>Preferred</a:t>
            </a:r>
            <a:endParaRPr lang="he-IL" sz="1400" b="0" dirty="0"/>
          </a:p>
        </p:txBody>
      </p:sp>
      <p:sp>
        <p:nvSpPr>
          <p:cNvPr id="20" name="TextBox 19">
            <a:extLst>
              <a:ext uri="{FF2B5EF4-FFF2-40B4-BE49-F238E27FC236}">
                <a16:creationId xmlns:a16="http://schemas.microsoft.com/office/drawing/2014/main" id="{6DF684D9-7218-4516-AF95-8D24D4731344}"/>
              </a:ext>
            </a:extLst>
          </p:cNvPr>
          <p:cNvSpPr txBox="1"/>
          <p:nvPr/>
        </p:nvSpPr>
        <p:spPr>
          <a:xfrm>
            <a:off x="4072736" y="3006008"/>
            <a:ext cx="1459390" cy="307777"/>
          </a:xfrm>
          <a:prstGeom prst="rect">
            <a:avLst/>
          </a:prstGeom>
          <a:solidFill>
            <a:schemeClr val="bg1"/>
          </a:solidFill>
          <a:ln>
            <a:solidFill>
              <a:schemeClr val="tx1"/>
            </a:solidFill>
          </a:ln>
        </p:spPr>
        <p:txBody>
          <a:bodyPr wrap="square" rtlCol="1">
            <a:spAutoFit/>
          </a:bodyPr>
          <a:lstStyle/>
          <a:p>
            <a:r>
              <a:rPr lang="en-US" sz="1400" b="0" dirty="0"/>
              <a:t>Non-Preferred</a:t>
            </a:r>
            <a:endParaRPr lang="he-IL" sz="1400" b="0" dirty="0"/>
          </a:p>
        </p:txBody>
      </p:sp>
      <p:cxnSp>
        <p:nvCxnSpPr>
          <p:cNvPr id="19" name="Straight Arrow Connector 18">
            <a:extLst>
              <a:ext uri="{FF2B5EF4-FFF2-40B4-BE49-F238E27FC236}">
                <a16:creationId xmlns:a16="http://schemas.microsoft.com/office/drawing/2014/main" id="{144B325D-91D6-4340-BB72-CDD19548AE9E}"/>
              </a:ext>
            </a:extLst>
          </p:cNvPr>
          <p:cNvCxnSpPr>
            <a:cxnSpLocks/>
          </p:cNvCxnSpPr>
          <p:nvPr/>
        </p:nvCxnSpPr>
        <p:spPr bwMode="auto">
          <a:xfrm>
            <a:off x="5532126" y="2622495"/>
            <a:ext cx="806503" cy="23043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588000EF-EFB4-4232-B243-D511A69EB9B1}"/>
              </a:ext>
            </a:extLst>
          </p:cNvPr>
          <p:cNvCxnSpPr>
            <a:cxnSpLocks/>
          </p:cNvCxnSpPr>
          <p:nvPr/>
        </p:nvCxnSpPr>
        <p:spPr bwMode="auto">
          <a:xfrm flipV="1">
            <a:off x="5532126" y="2986806"/>
            <a:ext cx="806504" cy="17282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70627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93831" y="120650"/>
            <a:ext cx="8833150" cy="533400"/>
          </a:xfrm>
        </p:spPr>
        <p:txBody>
          <a:bodyPr/>
          <a:lstStyle/>
          <a:p>
            <a:r>
              <a:rPr lang="en-US" sz="3000" dirty="0"/>
              <a:t>The Functionality – example 1</a:t>
            </a:r>
            <a:endParaRPr lang="en-US" sz="3000" dirty="0">
              <a:solidFill>
                <a:srgbClr val="FF0000"/>
              </a:solidFill>
            </a:endParaRPr>
          </a:p>
        </p:txBody>
      </p:sp>
      <p:sp>
        <p:nvSpPr>
          <p:cNvPr id="231427" name="Rectangle 3"/>
          <p:cNvSpPr>
            <a:spLocks noGrp="1" noChangeArrowheads="1"/>
          </p:cNvSpPr>
          <p:nvPr>
            <p:ph type="body" idx="4294967295"/>
          </p:nvPr>
        </p:nvSpPr>
        <p:spPr>
          <a:xfrm>
            <a:off x="212519" y="894270"/>
            <a:ext cx="8601560" cy="1075340"/>
          </a:xfrm>
        </p:spPr>
        <p:txBody>
          <a:bodyPr/>
          <a:lstStyle/>
          <a:p>
            <a:pPr>
              <a:lnSpc>
                <a:spcPct val="90000"/>
              </a:lnSpc>
            </a:pPr>
            <a:r>
              <a:rPr lang="en-US" dirty="0">
                <a:solidFill>
                  <a:srgbClr val="3E4C56"/>
                </a:solidFill>
              </a:rPr>
              <a:t>The record is found if staff user searches for subject with preferred term "</a:t>
            </a:r>
            <a:r>
              <a:rPr lang="en-US" dirty="0" err="1">
                <a:solidFill>
                  <a:srgbClr val="3E4C56"/>
                </a:solidFill>
              </a:rPr>
              <a:t>Æviþættir</a:t>
            </a:r>
            <a:r>
              <a:rPr lang="en-US" dirty="0">
                <a:solidFill>
                  <a:srgbClr val="3E4C56"/>
                </a:solidFill>
              </a:rPr>
              <a:t>" </a:t>
            </a:r>
          </a:p>
        </p:txBody>
      </p:sp>
      <p:pic>
        <p:nvPicPr>
          <p:cNvPr id="3" name="Picture 2">
            <a:extLst>
              <a:ext uri="{FF2B5EF4-FFF2-40B4-BE49-F238E27FC236}">
                <a16:creationId xmlns:a16="http://schemas.microsoft.com/office/drawing/2014/main" id="{92E7C8DB-4CF4-4549-A0D8-C9B86949AD9B}"/>
              </a:ext>
            </a:extLst>
          </p:cNvPr>
          <p:cNvPicPr>
            <a:picLocks noChangeAspect="1"/>
          </p:cNvPicPr>
          <p:nvPr/>
        </p:nvPicPr>
        <p:blipFill>
          <a:blip r:embed="rId2"/>
          <a:stretch>
            <a:fillRect/>
          </a:stretch>
        </p:blipFill>
        <p:spPr>
          <a:xfrm>
            <a:off x="869986" y="2205828"/>
            <a:ext cx="7286625" cy="3400425"/>
          </a:xfrm>
          <a:prstGeom prst="rect">
            <a:avLst/>
          </a:prstGeom>
          <a:ln>
            <a:solidFill>
              <a:schemeClr val="tx1"/>
            </a:solidFill>
          </a:ln>
        </p:spPr>
      </p:pic>
      <p:sp>
        <p:nvSpPr>
          <p:cNvPr id="4" name="Rectangle 3">
            <a:extLst>
              <a:ext uri="{FF2B5EF4-FFF2-40B4-BE49-F238E27FC236}">
                <a16:creationId xmlns:a16="http://schemas.microsoft.com/office/drawing/2014/main" id="{853E2318-62FA-47EF-BC7F-7A5218D33788}"/>
              </a:ext>
            </a:extLst>
          </p:cNvPr>
          <p:cNvSpPr/>
          <p:nvPr/>
        </p:nvSpPr>
        <p:spPr bwMode="auto">
          <a:xfrm>
            <a:off x="1806840" y="2205828"/>
            <a:ext cx="1843440" cy="37826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62490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93831" y="120650"/>
            <a:ext cx="8833150" cy="533400"/>
          </a:xfrm>
        </p:spPr>
        <p:txBody>
          <a:bodyPr/>
          <a:lstStyle/>
          <a:p>
            <a:r>
              <a:rPr lang="en-US" sz="3000" dirty="0"/>
              <a:t>The Functionality – example 1</a:t>
            </a:r>
            <a:endParaRPr lang="en-US" sz="3000" dirty="0">
              <a:solidFill>
                <a:srgbClr val="FF0000"/>
              </a:solidFill>
            </a:endParaRPr>
          </a:p>
        </p:txBody>
      </p:sp>
      <p:sp>
        <p:nvSpPr>
          <p:cNvPr id="231427" name="Rectangle 3"/>
          <p:cNvSpPr>
            <a:spLocks noGrp="1" noChangeArrowheads="1"/>
          </p:cNvSpPr>
          <p:nvPr>
            <p:ph type="body" idx="4294967295"/>
          </p:nvPr>
        </p:nvSpPr>
        <p:spPr>
          <a:xfrm>
            <a:off x="212519" y="894270"/>
            <a:ext cx="8601560" cy="1075340"/>
          </a:xfrm>
        </p:spPr>
        <p:txBody>
          <a:bodyPr/>
          <a:lstStyle/>
          <a:p>
            <a:pPr>
              <a:lnSpc>
                <a:spcPct val="90000"/>
              </a:lnSpc>
            </a:pPr>
            <a:r>
              <a:rPr lang="en-US" dirty="0">
                <a:solidFill>
                  <a:srgbClr val="3E4C56"/>
                </a:solidFill>
              </a:rPr>
              <a:t>And the record is also found if staff user searches for subject with </a:t>
            </a:r>
            <a:r>
              <a:rPr lang="en-US" b="1" dirty="0">
                <a:solidFill>
                  <a:srgbClr val="FF0000"/>
                </a:solidFill>
              </a:rPr>
              <a:t>non</a:t>
            </a:r>
            <a:r>
              <a:rPr lang="en-US" dirty="0">
                <a:solidFill>
                  <a:srgbClr val="3E4C56"/>
                </a:solidFill>
              </a:rPr>
              <a:t>-preferred term "</a:t>
            </a:r>
            <a:r>
              <a:rPr lang="en-US" dirty="0" err="1">
                <a:solidFill>
                  <a:srgbClr val="3E4C56"/>
                </a:solidFill>
              </a:rPr>
              <a:t>Ævisögubrot</a:t>
            </a:r>
            <a:r>
              <a:rPr lang="en-US" dirty="0">
                <a:solidFill>
                  <a:srgbClr val="3E4C56"/>
                </a:solidFill>
              </a:rPr>
              <a:t>" </a:t>
            </a:r>
          </a:p>
        </p:txBody>
      </p:sp>
      <p:pic>
        <p:nvPicPr>
          <p:cNvPr id="2" name="Picture 1">
            <a:extLst>
              <a:ext uri="{FF2B5EF4-FFF2-40B4-BE49-F238E27FC236}">
                <a16:creationId xmlns:a16="http://schemas.microsoft.com/office/drawing/2014/main" id="{213414CD-1329-4F92-A44B-2A5BFF65DF0D}"/>
              </a:ext>
            </a:extLst>
          </p:cNvPr>
          <p:cNvPicPr>
            <a:picLocks noChangeAspect="1"/>
          </p:cNvPicPr>
          <p:nvPr/>
        </p:nvPicPr>
        <p:blipFill>
          <a:blip r:embed="rId2"/>
          <a:stretch>
            <a:fillRect/>
          </a:stretch>
        </p:blipFill>
        <p:spPr>
          <a:xfrm>
            <a:off x="812836" y="2084825"/>
            <a:ext cx="7400925" cy="3495675"/>
          </a:xfrm>
          <a:prstGeom prst="rect">
            <a:avLst/>
          </a:prstGeom>
          <a:ln>
            <a:solidFill>
              <a:schemeClr val="tx1"/>
            </a:solidFill>
          </a:ln>
        </p:spPr>
      </p:pic>
      <p:sp>
        <p:nvSpPr>
          <p:cNvPr id="6" name="Rectangle 5">
            <a:extLst>
              <a:ext uri="{FF2B5EF4-FFF2-40B4-BE49-F238E27FC236}">
                <a16:creationId xmlns:a16="http://schemas.microsoft.com/office/drawing/2014/main" id="{AFA45F1A-E7AA-4521-9D0C-92691E12FFF8}"/>
              </a:ext>
            </a:extLst>
          </p:cNvPr>
          <p:cNvSpPr/>
          <p:nvPr/>
        </p:nvSpPr>
        <p:spPr bwMode="auto">
          <a:xfrm>
            <a:off x="1806840" y="2123230"/>
            <a:ext cx="1843440" cy="37826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1950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AD3E27-B5AC-4A5B-9EBE-D0F7E73DF0C2}"/>
              </a:ext>
            </a:extLst>
          </p:cNvPr>
          <p:cNvPicPr>
            <a:picLocks noChangeAspect="1"/>
          </p:cNvPicPr>
          <p:nvPr/>
        </p:nvPicPr>
        <p:blipFill>
          <a:blip r:embed="rId2"/>
          <a:stretch>
            <a:fillRect/>
          </a:stretch>
        </p:blipFill>
        <p:spPr>
          <a:xfrm>
            <a:off x="422311" y="1892800"/>
            <a:ext cx="8181975" cy="4648200"/>
          </a:xfrm>
          <a:prstGeom prst="rect">
            <a:avLst/>
          </a:prstGeom>
          <a:ln>
            <a:solidFill>
              <a:schemeClr val="tx1"/>
            </a:solidFill>
          </a:ln>
        </p:spPr>
      </p:pic>
      <p:sp>
        <p:nvSpPr>
          <p:cNvPr id="231426" name="Rectangle 2"/>
          <p:cNvSpPr>
            <a:spLocks noGrp="1" noChangeArrowheads="1"/>
          </p:cNvSpPr>
          <p:nvPr>
            <p:ph type="title" idx="4294967295"/>
          </p:nvPr>
        </p:nvSpPr>
        <p:spPr>
          <a:xfrm>
            <a:off x="193831" y="120650"/>
            <a:ext cx="8833150" cy="533400"/>
          </a:xfrm>
        </p:spPr>
        <p:txBody>
          <a:bodyPr/>
          <a:lstStyle/>
          <a:p>
            <a:r>
              <a:rPr lang="en-US" sz="3000" dirty="0"/>
              <a:t>The Functionality – example 1</a:t>
            </a:r>
            <a:endParaRPr lang="en-US" sz="3000" dirty="0">
              <a:solidFill>
                <a:srgbClr val="FF0000"/>
              </a:solidFill>
            </a:endParaRPr>
          </a:p>
        </p:txBody>
      </p:sp>
      <p:sp>
        <p:nvSpPr>
          <p:cNvPr id="231427" name="Rectangle 3"/>
          <p:cNvSpPr>
            <a:spLocks noGrp="1" noChangeArrowheads="1"/>
          </p:cNvSpPr>
          <p:nvPr>
            <p:ph type="body" idx="4294967295"/>
          </p:nvPr>
        </p:nvSpPr>
        <p:spPr>
          <a:xfrm>
            <a:off x="212519" y="894270"/>
            <a:ext cx="8601560" cy="1075340"/>
          </a:xfrm>
        </p:spPr>
        <p:txBody>
          <a:bodyPr/>
          <a:lstStyle/>
          <a:p>
            <a:pPr>
              <a:lnSpc>
                <a:spcPct val="90000"/>
              </a:lnSpc>
            </a:pPr>
            <a:r>
              <a:rPr lang="en-US" dirty="0">
                <a:solidFill>
                  <a:srgbClr val="3E4C56"/>
                </a:solidFill>
              </a:rPr>
              <a:t>The record is found even though non-preferred term "</a:t>
            </a:r>
            <a:r>
              <a:rPr lang="en-US" dirty="0" err="1">
                <a:solidFill>
                  <a:srgbClr val="3E4C56"/>
                </a:solidFill>
              </a:rPr>
              <a:t>Ævisögubrot</a:t>
            </a:r>
            <a:r>
              <a:rPr lang="en-US" dirty="0">
                <a:solidFill>
                  <a:srgbClr val="3E4C56"/>
                </a:solidFill>
              </a:rPr>
              <a:t>" does not exist in the record</a:t>
            </a:r>
          </a:p>
        </p:txBody>
      </p:sp>
      <p:sp>
        <p:nvSpPr>
          <p:cNvPr id="6" name="Rectangle 5">
            <a:extLst>
              <a:ext uri="{FF2B5EF4-FFF2-40B4-BE49-F238E27FC236}">
                <a16:creationId xmlns:a16="http://schemas.microsoft.com/office/drawing/2014/main" id="{AFA45F1A-E7AA-4521-9D0C-92691E12FFF8}"/>
              </a:ext>
            </a:extLst>
          </p:cNvPr>
          <p:cNvSpPr/>
          <p:nvPr/>
        </p:nvSpPr>
        <p:spPr bwMode="auto">
          <a:xfrm>
            <a:off x="5071265" y="6149178"/>
            <a:ext cx="1190555" cy="37826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FF44FD53-BAEF-47F7-8D72-013B9AB46D6F}"/>
              </a:ext>
            </a:extLst>
          </p:cNvPr>
          <p:cNvSpPr/>
          <p:nvPr/>
        </p:nvSpPr>
        <p:spPr bwMode="auto">
          <a:xfrm>
            <a:off x="422311" y="6155755"/>
            <a:ext cx="2344654" cy="38405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cxnSp>
        <p:nvCxnSpPr>
          <p:cNvPr id="9" name="Straight Arrow Connector 8">
            <a:extLst>
              <a:ext uri="{FF2B5EF4-FFF2-40B4-BE49-F238E27FC236}">
                <a16:creationId xmlns:a16="http://schemas.microsoft.com/office/drawing/2014/main" id="{11E1BD20-4C48-411A-BB4C-7E1016B5A2C8}"/>
              </a:ext>
            </a:extLst>
          </p:cNvPr>
          <p:cNvCxnSpPr/>
          <p:nvPr/>
        </p:nvCxnSpPr>
        <p:spPr bwMode="auto">
          <a:xfrm flipH="1">
            <a:off x="5647340" y="5464465"/>
            <a:ext cx="192025" cy="68471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8C0950F9-AE0E-4423-9AB6-B3045A624D44}"/>
              </a:ext>
            </a:extLst>
          </p:cNvPr>
          <p:cNvCxnSpPr/>
          <p:nvPr/>
        </p:nvCxnSpPr>
        <p:spPr bwMode="auto">
          <a:xfrm flipH="1">
            <a:off x="1691625" y="5481680"/>
            <a:ext cx="192025" cy="68471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24993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US" dirty="0"/>
              <a:t>Copyright Statement</a:t>
            </a:r>
          </a:p>
        </p:txBody>
      </p:sp>
      <p:sp>
        <p:nvSpPr>
          <p:cNvPr id="18434" name="Rectangle 5"/>
          <p:cNvSpPr>
            <a:spLocks noChangeArrowheads="1"/>
          </p:cNvSpPr>
          <p:nvPr/>
        </p:nvSpPr>
        <p:spPr bwMode="auto">
          <a:xfrm>
            <a:off x="533400" y="1341438"/>
            <a:ext cx="77724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5000"/>
              </a:lnSpc>
              <a:spcBef>
                <a:spcPct val="0"/>
              </a:spcBef>
            </a:pPr>
            <a:r>
              <a:rPr lang="en-US" altLang="ko-KR" sz="1200" b="0" dirty="0">
                <a:solidFill>
                  <a:srgbClr val="3E4C56"/>
                </a:solidFill>
                <a:ea typeface="Gulim" pitchFamily="34" charset="-127"/>
              </a:rPr>
              <a:t>All of the information and material inclusive of text, images, logos, product names is either the property of, or used with permission by Ex Libris Ltd. The information may not be distributed, modified, displayed, reproduced –  in whole or in part –  without the prior written permission of Ex Libris Ltd. </a:t>
            </a:r>
          </a:p>
          <a:p>
            <a:pPr algn="just">
              <a:lnSpc>
                <a:spcPct val="105000"/>
              </a:lnSpc>
              <a:spcBef>
                <a:spcPct val="0"/>
              </a:spcBef>
            </a:pPr>
            <a:endParaRPr lang="en-US" altLang="ko-KR" sz="1200" dirty="0">
              <a:solidFill>
                <a:srgbClr val="3E4C56"/>
              </a:solidFill>
              <a:ea typeface="Gulim" pitchFamily="34" charset="-127"/>
            </a:endParaRPr>
          </a:p>
          <a:p>
            <a:pPr algn="l">
              <a:lnSpc>
                <a:spcPct val="105000"/>
              </a:lnSpc>
              <a:spcBef>
                <a:spcPct val="0"/>
              </a:spcBef>
            </a:pPr>
            <a:r>
              <a:rPr lang="en-US" altLang="ko-KR" sz="1200" dirty="0">
                <a:solidFill>
                  <a:srgbClr val="3E4C56"/>
                </a:solidFill>
                <a:ea typeface="Gulim" pitchFamily="34" charset="-127"/>
              </a:rPr>
              <a:t>TRADEMARKS </a:t>
            </a:r>
            <a:br>
              <a:rPr lang="en-US" altLang="ko-KR" sz="1200" b="0" dirty="0">
                <a:solidFill>
                  <a:srgbClr val="3E4C56"/>
                </a:solidFill>
                <a:ea typeface="Gulim" pitchFamily="34" charset="-127"/>
              </a:rPr>
            </a:br>
            <a:r>
              <a:rPr lang="en-US" altLang="ko-KR" sz="1200" b="0" dirty="0">
                <a:solidFill>
                  <a:srgbClr val="3E4C56"/>
                </a:solidFill>
                <a:ea typeface="Gulim" pitchFamily="34" charset="-127"/>
              </a:rPr>
              <a:t>Ex Libris, the Ex Libris logo, Aleph, Alma, SFX, SFXIT, MetaLib, DigiTool, Verde, Primo, Voyager, MetaSearch, MetaIndex and other Ex Libris products and services referenced herein are trademarks of Ex Libris, and may be registered in certain jurisdictions. All other product names, company names, marks and logos referenced may be trademarks of their respective owners. </a:t>
            </a:r>
          </a:p>
          <a:p>
            <a:pPr algn="l">
              <a:lnSpc>
                <a:spcPct val="105000"/>
              </a:lnSpc>
              <a:spcBef>
                <a:spcPct val="0"/>
              </a:spcBef>
            </a:pPr>
            <a:endParaRPr lang="en-US" altLang="ko-KR" sz="1200" dirty="0">
              <a:solidFill>
                <a:srgbClr val="3E4C56"/>
              </a:solidFill>
              <a:ea typeface="Gulim" pitchFamily="34" charset="-127"/>
            </a:endParaRPr>
          </a:p>
          <a:p>
            <a:pPr algn="l">
              <a:lnSpc>
                <a:spcPct val="105000"/>
              </a:lnSpc>
              <a:spcBef>
                <a:spcPct val="0"/>
              </a:spcBef>
            </a:pPr>
            <a:r>
              <a:rPr lang="en-US" altLang="ko-KR" sz="1200" dirty="0">
                <a:solidFill>
                  <a:srgbClr val="3E4C56"/>
                </a:solidFill>
                <a:ea typeface="Gulim" pitchFamily="34" charset="-127"/>
              </a:rPr>
              <a:t>DISCLAIMER </a:t>
            </a:r>
            <a:br>
              <a:rPr lang="en-US" altLang="ko-KR" sz="1200" b="0" dirty="0">
                <a:solidFill>
                  <a:srgbClr val="3E4C56"/>
                </a:solidFill>
                <a:ea typeface="Gulim" pitchFamily="34" charset="-127"/>
              </a:rPr>
            </a:br>
            <a:r>
              <a:rPr lang="en-US" altLang="ko-KR" sz="1200" b="0" dirty="0">
                <a:solidFill>
                  <a:srgbClr val="3E4C56"/>
                </a:solidFill>
                <a:ea typeface="Gulim" pitchFamily="34" charset="-127"/>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gn="l">
              <a:lnSpc>
                <a:spcPct val="105000"/>
              </a:lnSpc>
              <a:spcBef>
                <a:spcPct val="0"/>
              </a:spcBef>
            </a:pPr>
            <a:endParaRPr lang="en-US" altLang="ko-KR" sz="1200" b="0" dirty="0">
              <a:solidFill>
                <a:srgbClr val="3E4C56"/>
              </a:solidFill>
              <a:ea typeface="Gulim" pitchFamily="34" charset="-127"/>
            </a:endParaRPr>
          </a:p>
          <a:p>
            <a:pPr algn="just">
              <a:lnSpc>
                <a:spcPct val="105000"/>
              </a:lnSpc>
              <a:spcBef>
                <a:spcPct val="0"/>
              </a:spcBef>
            </a:pPr>
            <a:r>
              <a:rPr lang="en-US" altLang="ko-KR" sz="1200" b="0" dirty="0">
                <a:solidFill>
                  <a:srgbClr val="3E4C56"/>
                </a:solidFill>
                <a:ea typeface="Gulim" pitchFamily="34" charset="-127"/>
              </a:rPr>
              <a:t>Ex Libris, its subsidiaries and related corporations ("Ex Libris Group") disclaim any and all liability for all use of this information, including losses, damages, claims or expenses any person may incur as a result of the use of this information, even if advised of the possibility of such loss or damage.</a:t>
            </a:r>
          </a:p>
          <a:p>
            <a:pPr algn="just">
              <a:lnSpc>
                <a:spcPct val="105000"/>
              </a:lnSpc>
              <a:spcBef>
                <a:spcPct val="0"/>
              </a:spcBef>
            </a:pPr>
            <a:endParaRPr lang="en-US" sz="1200" b="0" dirty="0">
              <a:solidFill>
                <a:srgbClr val="3E4C56"/>
              </a:solidFill>
              <a:ea typeface="MS PGothic" pitchFamily="34" charset="-128"/>
            </a:endParaRPr>
          </a:p>
          <a:p>
            <a:pPr algn="just">
              <a:lnSpc>
                <a:spcPct val="80000"/>
              </a:lnSpc>
              <a:spcBef>
                <a:spcPct val="0"/>
              </a:spcBef>
            </a:pPr>
            <a:r>
              <a:rPr lang="en-US" sz="1200" b="0" dirty="0">
                <a:solidFill>
                  <a:srgbClr val="3E4C56"/>
                </a:solidFill>
                <a:ea typeface="MS PGothic" pitchFamily="34" charset="-128"/>
              </a:rPr>
              <a:t>© Ex Libris Ltd., 2011</a:t>
            </a:r>
          </a:p>
          <a:p>
            <a:pPr algn="just">
              <a:lnSpc>
                <a:spcPct val="105000"/>
              </a:lnSpc>
              <a:spcBef>
                <a:spcPct val="0"/>
              </a:spcBef>
            </a:pPr>
            <a:endParaRPr lang="en-US" sz="1200" b="0" dirty="0">
              <a:solidFill>
                <a:srgbClr val="3E4C56"/>
              </a:solidFill>
              <a:ea typeface="MS PGothic" pitchFamily="34" charset="-128"/>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7496009-7102-4C29-ABE9-FCF93375BCA0}"/>
              </a:ext>
            </a:extLst>
          </p:cNvPr>
          <p:cNvGraphicFramePr>
            <a:graphicFrameLocks noGrp="1"/>
          </p:cNvGraphicFramePr>
          <p:nvPr>
            <p:extLst>
              <p:ext uri="{D42A27DB-BD31-4B8C-83A1-F6EECF244321}">
                <p14:modId xmlns:p14="http://schemas.microsoft.com/office/powerpoint/2010/main" val="2126079759"/>
              </p:ext>
            </p:extLst>
          </p:nvPr>
        </p:nvGraphicFramePr>
        <p:xfrm>
          <a:off x="385855" y="1201510"/>
          <a:ext cx="8525910" cy="3108960"/>
        </p:xfrm>
        <a:graphic>
          <a:graphicData uri="http://schemas.openxmlformats.org/drawingml/2006/table">
            <a:tbl>
              <a:tblPr rtl="1" firstRow="1" bandRow="1">
                <a:tableStyleId>{5C22544A-7EE6-4342-B048-85BDC9FD1C3A}</a:tableStyleId>
              </a:tblPr>
              <a:tblGrid>
                <a:gridCol w="7531684">
                  <a:extLst>
                    <a:ext uri="{9D8B030D-6E8A-4147-A177-3AD203B41FA5}">
                      <a16:colId xmlns:a16="http://schemas.microsoft.com/office/drawing/2014/main" val="2076940674"/>
                    </a:ext>
                  </a:extLst>
                </a:gridCol>
                <a:gridCol w="994226">
                  <a:extLst>
                    <a:ext uri="{9D8B030D-6E8A-4147-A177-3AD203B41FA5}">
                      <a16:colId xmlns:a16="http://schemas.microsoft.com/office/drawing/2014/main" val="3219638126"/>
                    </a:ext>
                  </a:extLst>
                </a:gridCol>
              </a:tblGrid>
              <a:tr h="370840">
                <a:tc>
                  <a:txBody>
                    <a:bodyPr/>
                    <a:lstStyle/>
                    <a:p>
                      <a:pPr algn="l" rtl="0"/>
                      <a:r>
                        <a:rPr lang="en-US" sz="2800" b="0" kern="1200" dirty="0">
                          <a:solidFill>
                            <a:srgbClr val="3E4C56"/>
                          </a:solidFill>
                          <a:latin typeface="+mj-lt"/>
                          <a:ea typeface="+mn-ea"/>
                          <a:cs typeface="+mn-cs"/>
                        </a:rPr>
                        <a:t>Introduction</a:t>
                      </a:r>
                      <a:endParaRPr lang="he-IL" sz="2800" b="0" kern="1200" dirty="0">
                        <a:solidFill>
                          <a:srgbClr val="3E4C56"/>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dirty="0">
                          <a:solidFill>
                            <a:schemeClr val="dk1"/>
                          </a:solidFill>
                          <a:latin typeface="+mj-lt"/>
                          <a:ea typeface="+mn-ea"/>
                          <a:cs typeface="+mn-cs"/>
                        </a:rPr>
                        <a:t>I.</a:t>
                      </a:r>
                      <a:endParaRPr lang="he-IL" sz="2800" b="0" kern="1200" dirty="0">
                        <a:solidFill>
                          <a:schemeClr val="dk1"/>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86571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3E4C56"/>
                          </a:solidFill>
                          <a:latin typeface="+mj-lt"/>
                        </a:rPr>
                        <a:t>The Setup</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II.</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11981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3E4C56"/>
                          </a:solidFill>
                          <a:latin typeface="+mj-lt"/>
                        </a:rPr>
                        <a:t>The Functionality – example 1</a:t>
                      </a:r>
                      <a:endParaRPr lang="he-IL" sz="2800" b="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III.</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36112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3E4C56"/>
                          </a:solidFill>
                          <a:latin typeface="+mj-lt"/>
                          <a:ea typeface="+mn-ea"/>
                          <a:cs typeface="+mn-cs"/>
                        </a:rPr>
                        <a:t>The Functionality – example 2</a:t>
                      </a:r>
                      <a:endParaRPr lang="he-IL" sz="2800" b="1" kern="1200" dirty="0">
                        <a:solidFill>
                          <a:srgbClr val="3E4C56"/>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IV.</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3684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rgbClr val="3E4C56"/>
                          </a:solidFill>
                          <a:latin typeface="+mj-lt"/>
                          <a:ea typeface="+mn-ea"/>
                          <a:cs typeface="+mn-cs"/>
                        </a:rPr>
                        <a:t>The Functionality – example 3</a:t>
                      </a:r>
                      <a:endParaRPr lang="he-IL" sz="2800" b="0" kern="1200" dirty="0">
                        <a:solidFill>
                          <a:srgbClr val="3E4C56"/>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V.</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8018760"/>
                  </a:ext>
                </a:extLst>
              </a:tr>
              <a:tr h="370840">
                <a:tc>
                  <a:txBody>
                    <a:bodyPr/>
                    <a:lstStyle/>
                    <a:p>
                      <a:pPr algn="l" rtl="0"/>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909060"/>
                  </a:ext>
                </a:extLst>
              </a:tr>
            </a:tbl>
          </a:graphicData>
        </a:graphic>
      </p:graphicFrame>
      <p:sp>
        <p:nvSpPr>
          <p:cNvPr id="8" name="Rectangle 2">
            <a:extLst>
              <a:ext uri="{FF2B5EF4-FFF2-40B4-BE49-F238E27FC236}">
                <a16:creationId xmlns:a16="http://schemas.microsoft.com/office/drawing/2014/main" id="{F9F38BC8-22AF-4D1D-BF16-ECE248FFC911}"/>
              </a:ext>
            </a:extLst>
          </p:cNvPr>
          <p:cNvSpPr txBox="1">
            <a:spLocks noChangeArrowheads="1"/>
          </p:cNvSpPr>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3E4C56"/>
                </a:solidFill>
                <a:latin typeface="+mj-lt"/>
                <a:ea typeface="MS PGothic" pitchFamily="34" charset="-128"/>
                <a:cs typeface="+mj-cs"/>
              </a:defRPr>
            </a:lvl1pPr>
            <a:lvl2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kern="0" dirty="0"/>
              <a:t>Agenda</a:t>
            </a:r>
          </a:p>
        </p:txBody>
      </p:sp>
    </p:spTree>
    <p:extLst>
      <p:ext uri="{BB962C8B-B14F-4D97-AF65-F5344CB8AC3E}">
        <p14:creationId xmlns:p14="http://schemas.microsoft.com/office/powerpoint/2010/main" val="332461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93831" y="120650"/>
            <a:ext cx="8833150" cy="533400"/>
          </a:xfrm>
        </p:spPr>
        <p:txBody>
          <a:bodyPr/>
          <a:lstStyle/>
          <a:p>
            <a:r>
              <a:rPr lang="en-US" sz="3000" dirty="0"/>
              <a:t>The Functionality – example 2</a:t>
            </a:r>
            <a:endParaRPr lang="en-US" sz="3000" dirty="0">
              <a:solidFill>
                <a:srgbClr val="FF0000"/>
              </a:solidFill>
            </a:endParaRPr>
          </a:p>
        </p:txBody>
      </p:sp>
      <p:sp>
        <p:nvSpPr>
          <p:cNvPr id="231427" name="Rectangle 3"/>
          <p:cNvSpPr>
            <a:spLocks noGrp="1" noChangeArrowheads="1"/>
          </p:cNvSpPr>
          <p:nvPr>
            <p:ph type="body" idx="4294967295"/>
          </p:nvPr>
        </p:nvSpPr>
        <p:spPr>
          <a:xfrm>
            <a:off x="309045" y="1047889"/>
            <a:ext cx="8601560" cy="4800625"/>
          </a:xfrm>
        </p:spPr>
        <p:txBody>
          <a:bodyPr/>
          <a:lstStyle/>
          <a:p>
            <a:pPr>
              <a:lnSpc>
                <a:spcPct val="90000"/>
              </a:lnSpc>
            </a:pPr>
            <a:r>
              <a:rPr lang="en-US" dirty="0">
                <a:solidFill>
                  <a:srgbClr val="3E4C56"/>
                </a:solidFill>
              </a:rPr>
              <a:t>In the next slide we see that title "Promiscuities: the secret struggle for womanhood" has author heading "Wolf, Naomi."</a:t>
            </a:r>
          </a:p>
          <a:p>
            <a:pPr>
              <a:lnSpc>
                <a:spcPct val="90000"/>
              </a:lnSpc>
            </a:pPr>
            <a:endParaRPr lang="en-US" dirty="0">
              <a:solidFill>
                <a:srgbClr val="3E4C56"/>
              </a:solidFill>
            </a:endParaRPr>
          </a:p>
          <a:p>
            <a:pPr>
              <a:lnSpc>
                <a:spcPct val="90000"/>
              </a:lnSpc>
            </a:pPr>
            <a:r>
              <a:rPr lang="en-US" dirty="0">
                <a:solidFill>
                  <a:srgbClr val="3E4C56"/>
                </a:solidFill>
              </a:rPr>
              <a:t>Author heading "Wolf, Naomi." is linked to a LCNAMES authority heading</a:t>
            </a:r>
          </a:p>
          <a:p>
            <a:pPr>
              <a:lnSpc>
                <a:spcPct val="90000"/>
              </a:lnSpc>
            </a:pPr>
            <a:endParaRPr lang="en-US" dirty="0">
              <a:solidFill>
                <a:srgbClr val="3E4C56"/>
              </a:solidFill>
            </a:endParaRPr>
          </a:p>
          <a:p>
            <a:pPr>
              <a:lnSpc>
                <a:spcPct val="90000"/>
              </a:lnSpc>
            </a:pPr>
            <a:r>
              <a:rPr lang="en-US" dirty="0">
                <a:solidFill>
                  <a:srgbClr val="3E4C56"/>
                </a:solidFill>
              </a:rPr>
              <a:t>The authority heading has </a:t>
            </a:r>
          </a:p>
          <a:p>
            <a:pPr lvl="1">
              <a:lnSpc>
                <a:spcPct val="90000"/>
              </a:lnSpc>
            </a:pPr>
            <a:r>
              <a:rPr lang="en-US" dirty="0">
                <a:solidFill>
                  <a:srgbClr val="3E4C56"/>
                </a:solidFill>
              </a:rPr>
              <a:t>Preferred term "Wolf, Naomi."</a:t>
            </a:r>
          </a:p>
          <a:p>
            <a:pPr lvl="1">
              <a:lnSpc>
                <a:spcPct val="90000"/>
              </a:lnSpc>
            </a:pPr>
            <a:r>
              <a:rPr lang="en-US" dirty="0">
                <a:solidFill>
                  <a:srgbClr val="3E4C56"/>
                </a:solidFill>
              </a:rPr>
              <a:t>Non-preferred term "</a:t>
            </a:r>
            <a:r>
              <a:rPr lang="en-US" dirty="0" err="1">
                <a:solidFill>
                  <a:srgbClr val="3E4C56"/>
                </a:solidFill>
              </a:rPr>
              <a:t>Vulʹf</a:t>
            </a:r>
            <a:r>
              <a:rPr lang="en-US" dirty="0">
                <a:solidFill>
                  <a:srgbClr val="3E4C56"/>
                </a:solidFill>
              </a:rPr>
              <a:t>, Naomi"</a:t>
            </a:r>
          </a:p>
        </p:txBody>
      </p:sp>
    </p:spTree>
    <p:extLst>
      <p:ext uri="{BB962C8B-B14F-4D97-AF65-F5344CB8AC3E}">
        <p14:creationId xmlns:p14="http://schemas.microsoft.com/office/powerpoint/2010/main" val="280549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0370D7-B3A6-47F4-B371-C43F40C73964}"/>
              </a:ext>
            </a:extLst>
          </p:cNvPr>
          <p:cNvPicPr>
            <a:picLocks noChangeAspect="1"/>
          </p:cNvPicPr>
          <p:nvPr/>
        </p:nvPicPr>
        <p:blipFill>
          <a:blip r:embed="rId2"/>
          <a:stretch>
            <a:fillRect/>
          </a:stretch>
        </p:blipFill>
        <p:spPr>
          <a:xfrm>
            <a:off x="103790" y="1687096"/>
            <a:ext cx="9000000" cy="3428944"/>
          </a:xfrm>
          <a:prstGeom prst="rect">
            <a:avLst/>
          </a:prstGeom>
          <a:ln>
            <a:solidFill>
              <a:schemeClr val="tx1"/>
            </a:solidFill>
          </a:ln>
        </p:spPr>
      </p:pic>
      <p:sp>
        <p:nvSpPr>
          <p:cNvPr id="231426" name="Rectangle 2"/>
          <p:cNvSpPr>
            <a:spLocks noGrp="1" noChangeArrowheads="1"/>
          </p:cNvSpPr>
          <p:nvPr>
            <p:ph type="title" idx="4294967295"/>
          </p:nvPr>
        </p:nvSpPr>
        <p:spPr>
          <a:xfrm>
            <a:off x="193831" y="120650"/>
            <a:ext cx="8833150" cy="533400"/>
          </a:xfrm>
        </p:spPr>
        <p:txBody>
          <a:bodyPr/>
          <a:lstStyle/>
          <a:p>
            <a:r>
              <a:rPr lang="en-US" sz="3000" dirty="0"/>
              <a:t>The Functionality – example 2</a:t>
            </a:r>
            <a:endParaRPr lang="en-US" sz="3000" dirty="0">
              <a:solidFill>
                <a:srgbClr val="FF0000"/>
              </a:solidFill>
            </a:endParaRPr>
          </a:p>
        </p:txBody>
      </p:sp>
      <p:sp>
        <p:nvSpPr>
          <p:cNvPr id="5" name="Rectangle 4">
            <a:extLst>
              <a:ext uri="{FF2B5EF4-FFF2-40B4-BE49-F238E27FC236}">
                <a16:creationId xmlns:a16="http://schemas.microsoft.com/office/drawing/2014/main" id="{5BA72E98-86FE-4FF9-8696-64784525EE2E}"/>
              </a:ext>
            </a:extLst>
          </p:cNvPr>
          <p:cNvSpPr/>
          <p:nvPr/>
        </p:nvSpPr>
        <p:spPr bwMode="auto">
          <a:xfrm>
            <a:off x="4648809" y="3869268"/>
            <a:ext cx="1689820" cy="20655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5">
            <a:extLst>
              <a:ext uri="{FF2B5EF4-FFF2-40B4-BE49-F238E27FC236}">
                <a16:creationId xmlns:a16="http://schemas.microsoft.com/office/drawing/2014/main" id="{3D398EA4-93D4-4B56-B4F8-D14910A632D0}"/>
              </a:ext>
            </a:extLst>
          </p:cNvPr>
          <p:cNvSpPr/>
          <p:nvPr/>
        </p:nvSpPr>
        <p:spPr bwMode="auto">
          <a:xfrm>
            <a:off x="81412" y="3352190"/>
            <a:ext cx="1840643"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 name="TextBox 16">
            <a:extLst>
              <a:ext uri="{FF2B5EF4-FFF2-40B4-BE49-F238E27FC236}">
                <a16:creationId xmlns:a16="http://schemas.microsoft.com/office/drawing/2014/main" id="{CFDEF704-0209-4FBC-8A6E-9F490CFD6018}"/>
              </a:ext>
            </a:extLst>
          </p:cNvPr>
          <p:cNvSpPr txBox="1"/>
          <p:nvPr/>
        </p:nvSpPr>
        <p:spPr>
          <a:xfrm>
            <a:off x="2347747" y="3187895"/>
            <a:ext cx="1459390" cy="307777"/>
          </a:xfrm>
          <a:prstGeom prst="rect">
            <a:avLst/>
          </a:prstGeom>
          <a:solidFill>
            <a:schemeClr val="bg1"/>
          </a:solidFill>
          <a:ln>
            <a:solidFill>
              <a:schemeClr val="tx1"/>
            </a:solidFill>
          </a:ln>
        </p:spPr>
        <p:txBody>
          <a:bodyPr wrap="square" rtlCol="1">
            <a:spAutoFit/>
          </a:bodyPr>
          <a:lstStyle/>
          <a:p>
            <a:r>
              <a:rPr lang="en-US" sz="1400" b="0" dirty="0"/>
              <a:t>Preferred</a:t>
            </a:r>
            <a:endParaRPr lang="he-IL" sz="1400" b="0" dirty="0"/>
          </a:p>
        </p:txBody>
      </p:sp>
      <p:sp>
        <p:nvSpPr>
          <p:cNvPr id="20" name="TextBox 19">
            <a:extLst>
              <a:ext uri="{FF2B5EF4-FFF2-40B4-BE49-F238E27FC236}">
                <a16:creationId xmlns:a16="http://schemas.microsoft.com/office/drawing/2014/main" id="{6DF684D9-7218-4516-AF95-8D24D4731344}"/>
              </a:ext>
            </a:extLst>
          </p:cNvPr>
          <p:cNvSpPr txBox="1"/>
          <p:nvPr/>
        </p:nvSpPr>
        <p:spPr>
          <a:xfrm>
            <a:off x="2397288" y="4040969"/>
            <a:ext cx="1459390" cy="307777"/>
          </a:xfrm>
          <a:prstGeom prst="rect">
            <a:avLst/>
          </a:prstGeom>
          <a:solidFill>
            <a:schemeClr val="bg1"/>
          </a:solidFill>
          <a:ln>
            <a:solidFill>
              <a:schemeClr val="tx1"/>
            </a:solidFill>
          </a:ln>
        </p:spPr>
        <p:txBody>
          <a:bodyPr wrap="square" rtlCol="1">
            <a:spAutoFit/>
          </a:bodyPr>
          <a:lstStyle/>
          <a:p>
            <a:r>
              <a:rPr lang="en-US" sz="1400" b="0" dirty="0"/>
              <a:t>Non-Preferred</a:t>
            </a:r>
            <a:endParaRPr lang="he-IL" sz="1400" b="0" dirty="0"/>
          </a:p>
        </p:txBody>
      </p:sp>
      <p:cxnSp>
        <p:nvCxnSpPr>
          <p:cNvPr id="19" name="Straight Arrow Connector 18">
            <a:extLst>
              <a:ext uri="{FF2B5EF4-FFF2-40B4-BE49-F238E27FC236}">
                <a16:creationId xmlns:a16="http://schemas.microsoft.com/office/drawing/2014/main" id="{144B325D-91D6-4340-BB72-CDD19548AE9E}"/>
              </a:ext>
            </a:extLst>
          </p:cNvPr>
          <p:cNvCxnSpPr>
            <a:cxnSpLocks/>
          </p:cNvCxnSpPr>
          <p:nvPr/>
        </p:nvCxnSpPr>
        <p:spPr bwMode="auto">
          <a:xfrm>
            <a:off x="3807137" y="3342052"/>
            <a:ext cx="806503" cy="23043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588000EF-EFB4-4232-B243-D511A69EB9B1}"/>
              </a:ext>
            </a:extLst>
          </p:cNvPr>
          <p:cNvCxnSpPr>
            <a:cxnSpLocks/>
          </p:cNvCxnSpPr>
          <p:nvPr/>
        </p:nvCxnSpPr>
        <p:spPr bwMode="auto">
          <a:xfrm flipV="1">
            <a:off x="3856678" y="4021767"/>
            <a:ext cx="806504" cy="17282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8D8D095C-A166-49EB-A224-2B1540E2E30D}"/>
              </a:ext>
            </a:extLst>
          </p:cNvPr>
          <p:cNvSpPr/>
          <p:nvPr/>
        </p:nvSpPr>
        <p:spPr bwMode="auto">
          <a:xfrm>
            <a:off x="4605883" y="3543678"/>
            <a:ext cx="1689820" cy="20655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49049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6CC43E-9436-4BC9-AA90-4577C7263D41}"/>
              </a:ext>
            </a:extLst>
          </p:cNvPr>
          <p:cNvPicPr>
            <a:picLocks noChangeAspect="1"/>
          </p:cNvPicPr>
          <p:nvPr/>
        </p:nvPicPr>
        <p:blipFill>
          <a:blip r:embed="rId2"/>
          <a:stretch>
            <a:fillRect/>
          </a:stretch>
        </p:blipFill>
        <p:spPr>
          <a:xfrm>
            <a:off x="614668" y="2084825"/>
            <a:ext cx="7991475" cy="3629025"/>
          </a:xfrm>
          <a:prstGeom prst="rect">
            <a:avLst/>
          </a:prstGeom>
          <a:ln>
            <a:solidFill>
              <a:schemeClr val="tx1"/>
            </a:solidFill>
          </a:ln>
        </p:spPr>
      </p:pic>
      <p:sp>
        <p:nvSpPr>
          <p:cNvPr id="231426" name="Rectangle 2"/>
          <p:cNvSpPr>
            <a:spLocks noGrp="1" noChangeArrowheads="1"/>
          </p:cNvSpPr>
          <p:nvPr>
            <p:ph type="title" idx="4294967295"/>
          </p:nvPr>
        </p:nvSpPr>
        <p:spPr>
          <a:xfrm>
            <a:off x="193831" y="120650"/>
            <a:ext cx="8833150" cy="533400"/>
          </a:xfrm>
        </p:spPr>
        <p:txBody>
          <a:bodyPr/>
          <a:lstStyle/>
          <a:p>
            <a:r>
              <a:rPr lang="en-US" sz="3000" dirty="0"/>
              <a:t>The Functionality – example 2</a:t>
            </a:r>
            <a:endParaRPr lang="en-US" sz="3000" dirty="0">
              <a:solidFill>
                <a:srgbClr val="FF0000"/>
              </a:solidFill>
            </a:endParaRPr>
          </a:p>
        </p:txBody>
      </p:sp>
      <p:sp>
        <p:nvSpPr>
          <p:cNvPr id="231427" name="Rectangle 3"/>
          <p:cNvSpPr>
            <a:spLocks noGrp="1" noChangeArrowheads="1"/>
          </p:cNvSpPr>
          <p:nvPr>
            <p:ph type="body" idx="4294967295"/>
          </p:nvPr>
        </p:nvSpPr>
        <p:spPr>
          <a:xfrm>
            <a:off x="212519" y="894270"/>
            <a:ext cx="8601560" cy="1075340"/>
          </a:xfrm>
        </p:spPr>
        <p:txBody>
          <a:bodyPr/>
          <a:lstStyle/>
          <a:p>
            <a:pPr>
              <a:lnSpc>
                <a:spcPct val="90000"/>
              </a:lnSpc>
            </a:pPr>
            <a:r>
              <a:rPr lang="en-US" dirty="0">
                <a:solidFill>
                  <a:srgbClr val="3E4C56"/>
                </a:solidFill>
              </a:rPr>
              <a:t>The record is found if staff user searches for creator with preferred term "Wolf, Naomi." </a:t>
            </a:r>
          </a:p>
        </p:txBody>
      </p:sp>
      <p:sp>
        <p:nvSpPr>
          <p:cNvPr id="6" name="Rectangle 5">
            <a:extLst>
              <a:ext uri="{FF2B5EF4-FFF2-40B4-BE49-F238E27FC236}">
                <a16:creationId xmlns:a16="http://schemas.microsoft.com/office/drawing/2014/main" id="{C5437463-A7B2-4158-815F-69CDADB7F855}"/>
              </a:ext>
            </a:extLst>
          </p:cNvPr>
          <p:cNvSpPr/>
          <p:nvPr/>
        </p:nvSpPr>
        <p:spPr bwMode="auto">
          <a:xfrm>
            <a:off x="1538005" y="2084825"/>
            <a:ext cx="1843440" cy="37826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71456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0DB12-169A-434D-960B-EC530141FAAB}"/>
              </a:ext>
            </a:extLst>
          </p:cNvPr>
          <p:cNvPicPr>
            <a:picLocks noChangeAspect="1"/>
          </p:cNvPicPr>
          <p:nvPr/>
        </p:nvPicPr>
        <p:blipFill>
          <a:blip r:embed="rId2"/>
          <a:stretch>
            <a:fillRect/>
          </a:stretch>
        </p:blipFill>
        <p:spPr>
          <a:xfrm>
            <a:off x="662293" y="2161635"/>
            <a:ext cx="7896225" cy="3705225"/>
          </a:xfrm>
          <a:prstGeom prst="rect">
            <a:avLst/>
          </a:prstGeom>
          <a:ln>
            <a:solidFill>
              <a:schemeClr val="tx1"/>
            </a:solidFill>
          </a:ln>
        </p:spPr>
      </p:pic>
      <p:sp>
        <p:nvSpPr>
          <p:cNvPr id="231426" name="Rectangle 2"/>
          <p:cNvSpPr>
            <a:spLocks noGrp="1" noChangeArrowheads="1"/>
          </p:cNvSpPr>
          <p:nvPr>
            <p:ph type="title" idx="4294967295"/>
          </p:nvPr>
        </p:nvSpPr>
        <p:spPr>
          <a:xfrm>
            <a:off x="193831" y="120650"/>
            <a:ext cx="8833150" cy="533400"/>
          </a:xfrm>
        </p:spPr>
        <p:txBody>
          <a:bodyPr/>
          <a:lstStyle/>
          <a:p>
            <a:r>
              <a:rPr lang="en-US" sz="3000" dirty="0"/>
              <a:t>The Functionality – example 2</a:t>
            </a:r>
            <a:endParaRPr lang="en-US" sz="3000" dirty="0">
              <a:solidFill>
                <a:srgbClr val="FF0000"/>
              </a:solidFill>
            </a:endParaRPr>
          </a:p>
        </p:txBody>
      </p:sp>
      <p:sp>
        <p:nvSpPr>
          <p:cNvPr id="231427" name="Rectangle 3"/>
          <p:cNvSpPr>
            <a:spLocks noGrp="1" noChangeArrowheads="1"/>
          </p:cNvSpPr>
          <p:nvPr>
            <p:ph type="body" idx="4294967295"/>
          </p:nvPr>
        </p:nvSpPr>
        <p:spPr>
          <a:xfrm>
            <a:off x="212519" y="894270"/>
            <a:ext cx="8601560" cy="1075340"/>
          </a:xfrm>
        </p:spPr>
        <p:txBody>
          <a:bodyPr/>
          <a:lstStyle/>
          <a:p>
            <a:pPr>
              <a:lnSpc>
                <a:spcPct val="90000"/>
              </a:lnSpc>
            </a:pPr>
            <a:r>
              <a:rPr lang="en-US" dirty="0">
                <a:solidFill>
                  <a:srgbClr val="3E4C56"/>
                </a:solidFill>
              </a:rPr>
              <a:t>And the record is also found if staff user searches for creator with </a:t>
            </a:r>
            <a:r>
              <a:rPr lang="en-US" b="1" dirty="0">
                <a:solidFill>
                  <a:srgbClr val="FF0000"/>
                </a:solidFill>
              </a:rPr>
              <a:t>non</a:t>
            </a:r>
            <a:r>
              <a:rPr lang="en-US" dirty="0">
                <a:solidFill>
                  <a:srgbClr val="3E4C56"/>
                </a:solidFill>
              </a:rPr>
              <a:t>-preferred term "</a:t>
            </a:r>
            <a:r>
              <a:rPr lang="en-US" dirty="0" err="1">
                <a:solidFill>
                  <a:srgbClr val="3E4C56"/>
                </a:solidFill>
              </a:rPr>
              <a:t>Vulʹf</a:t>
            </a:r>
            <a:r>
              <a:rPr lang="en-US" dirty="0">
                <a:solidFill>
                  <a:srgbClr val="3E4C56"/>
                </a:solidFill>
              </a:rPr>
              <a:t>, Naomi" </a:t>
            </a:r>
          </a:p>
        </p:txBody>
      </p:sp>
      <p:sp>
        <p:nvSpPr>
          <p:cNvPr id="5" name="Rectangle 4">
            <a:extLst>
              <a:ext uri="{FF2B5EF4-FFF2-40B4-BE49-F238E27FC236}">
                <a16:creationId xmlns:a16="http://schemas.microsoft.com/office/drawing/2014/main" id="{D978C3AF-55BC-4E10-91C1-9C50191B1ADD}"/>
              </a:ext>
            </a:extLst>
          </p:cNvPr>
          <p:cNvSpPr/>
          <p:nvPr/>
        </p:nvSpPr>
        <p:spPr bwMode="auto">
          <a:xfrm>
            <a:off x="1614815" y="2205828"/>
            <a:ext cx="2035465" cy="37826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08012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E4EEFB-EC02-4F43-9D7E-E714A4D3DC47}"/>
              </a:ext>
            </a:extLst>
          </p:cNvPr>
          <p:cNvPicPr>
            <a:picLocks noChangeAspect="1"/>
          </p:cNvPicPr>
          <p:nvPr/>
        </p:nvPicPr>
        <p:blipFill>
          <a:blip r:embed="rId2"/>
          <a:stretch>
            <a:fillRect/>
          </a:stretch>
        </p:blipFill>
        <p:spPr>
          <a:xfrm>
            <a:off x="212519" y="1950809"/>
            <a:ext cx="7787246" cy="4553474"/>
          </a:xfrm>
          <a:prstGeom prst="rect">
            <a:avLst/>
          </a:prstGeom>
          <a:ln>
            <a:solidFill>
              <a:schemeClr val="tx1"/>
            </a:solidFill>
          </a:ln>
        </p:spPr>
      </p:pic>
      <p:sp>
        <p:nvSpPr>
          <p:cNvPr id="231426" name="Rectangle 2"/>
          <p:cNvSpPr>
            <a:spLocks noGrp="1" noChangeArrowheads="1"/>
          </p:cNvSpPr>
          <p:nvPr>
            <p:ph type="title" idx="4294967295"/>
          </p:nvPr>
        </p:nvSpPr>
        <p:spPr>
          <a:xfrm>
            <a:off x="193831" y="120650"/>
            <a:ext cx="8833150" cy="533400"/>
          </a:xfrm>
        </p:spPr>
        <p:txBody>
          <a:bodyPr/>
          <a:lstStyle/>
          <a:p>
            <a:r>
              <a:rPr lang="en-US" sz="3000" dirty="0"/>
              <a:t>The Functionality – example 2</a:t>
            </a:r>
            <a:endParaRPr lang="en-US" sz="3000" dirty="0">
              <a:solidFill>
                <a:srgbClr val="FF0000"/>
              </a:solidFill>
            </a:endParaRPr>
          </a:p>
        </p:txBody>
      </p:sp>
      <p:sp>
        <p:nvSpPr>
          <p:cNvPr id="231427" name="Rectangle 3"/>
          <p:cNvSpPr>
            <a:spLocks noGrp="1" noChangeArrowheads="1"/>
          </p:cNvSpPr>
          <p:nvPr>
            <p:ph type="body" idx="4294967295"/>
          </p:nvPr>
        </p:nvSpPr>
        <p:spPr>
          <a:xfrm>
            <a:off x="212519" y="894270"/>
            <a:ext cx="8601560" cy="1075340"/>
          </a:xfrm>
        </p:spPr>
        <p:txBody>
          <a:bodyPr/>
          <a:lstStyle/>
          <a:p>
            <a:pPr>
              <a:lnSpc>
                <a:spcPct val="90000"/>
              </a:lnSpc>
            </a:pPr>
            <a:r>
              <a:rPr lang="en-US" dirty="0">
                <a:solidFill>
                  <a:srgbClr val="3E4C56"/>
                </a:solidFill>
              </a:rPr>
              <a:t>The record is found even though non-preferred term "</a:t>
            </a:r>
            <a:r>
              <a:rPr lang="en-US" dirty="0" err="1">
                <a:solidFill>
                  <a:srgbClr val="3E4C56"/>
                </a:solidFill>
              </a:rPr>
              <a:t>Vulʹf</a:t>
            </a:r>
            <a:r>
              <a:rPr lang="en-US" dirty="0">
                <a:solidFill>
                  <a:srgbClr val="3E4C56"/>
                </a:solidFill>
              </a:rPr>
              <a:t>, Naomi" does not exist in the record</a:t>
            </a:r>
          </a:p>
        </p:txBody>
      </p:sp>
      <p:sp>
        <p:nvSpPr>
          <p:cNvPr id="6" name="Rectangle 5">
            <a:extLst>
              <a:ext uri="{FF2B5EF4-FFF2-40B4-BE49-F238E27FC236}">
                <a16:creationId xmlns:a16="http://schemas.microsoft.com/office/drawing/2014/main" id="{AFA45F1A-E7AA-4521-9D0C-92691E12FFF8}"/>
              </a:ext>
            </a:extLst>
          </p:cNvPr>
          <p:cNvSpPr/>
          <p:nvPr/>
        </p:nvSpPr>
        <p:spPr bwMode="auto">
          <a:xfrm>
            <a:off x="5071265" y="6149178"/>
            <a:ext cx="1190555" cy="37826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FF44FD53-BAEF-47F7-8D72-013B9AB46D6F}"/>
              </a:ext>
            </a:extLst>
          </p:cNvPr>
          <p:cNvSpPr/>
          <p:nvPr/>
        </p:nvSpPr>
        <p:spPr bwMode="auto">
          <a:xfrm>
            <a:off x="212519" y="6155755"/>
            <a:ext cx="2554446" cy="38405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cxnSp>
        <p:nvCxnSpPr>
          <p:cNvPr id="9" name="Straight Arrow Connector 8">
            <a:extLst>
              <a:ext uri="{FF2B5EF4-FFF2-40B4-BE49-F238E27FC236}">
                <a16:creationId xmlns:a16="http://schemas.microsoft.com/office/drawing/2014/main" id="{11E1BD20-4C48-411A-BB4C-7E1016B5A2C8}"/>
              </a:ext>
            </a:extLst>
          </p:cNvPr>
          <p:cNvCxnSpPr/>
          <p:nvPr/>
        </p:nvCxnSpPr>
        <p:spPr bwMode="auto">
          <a:xfrm flipH="1">
            <a:off x="5647340" y="5464465"/>
            <a:ext cx="192025" cy="68471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8C0950F9-AE0E-4423-9AB6-B3045A624D44}"/>
              </a:ext>
            </a:extLst>
          </p:cNvPr>
          <p:cNvCxnSpPr/>
          <p:nvPr/>
        </p:nvCxnSpPr>
        <p:spPr bwMode="auto">
          <a:xfrm flipH="1">
            <a:off x="1691625" y="5481680"/>
            <a:ext cx="192025" cy="68471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031936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7496009-7102-4C29-ABE9-FCF93375BCA0}"/>
              </a:ext>
            </a:extLst>
          </p:cNvPr>
          <p:cNvGraphicFramePr>
            <a:graphicFrameLocks noGrp="1"/>
          </p:cNvGraphicFramePr>
          <p:nvPr>
            <p:extLst>
              <p:ext uri="{D42A27DB-BD31-4B8C-83A1-F6EECF244321}">
                <p14:modId xmlns:p14="http://schemas.microsoft.com/office/powerpoint/2010/main" val="942152149"/>
              </p:ext>
            </p:extLst>
          </p:nvPr>
        </p:nvGraphicFramePr>
        <p:xfrm>
          <a:off x="385855" y="1201510"/>
          <a:ext cx="8525910" cy="3108960"/>
        </p:xfrm>
        <a:graphic>
          <a:graphicData uri="http://schemas.openxmlformats.org/drawingml/2006/table">
            <a:tbl>
              <a:tblPr rtl="1" firstRow="1" bandRow="1">
                <a:tableStyleId>{5C22544A-7EE6-4342-B048-85BDC9FD1C3A}</a:tableStyleId>
              </a:tblPr>
              <a:tblGrid>
                <a:gridCol w="7531684">
                  <a:extLst>
                    <a:ext uri="{9D8B030D-6E8A-4147-A177-3AD203B41FA5}">
                      <a16:colId xmlns:a16="http://schemas.microsoft.com/office/drawing/2014/main" val="2076940674"/>
                    </a:ext>
                  </a:extLst>
                </a:gridCol>
                <a:gridCol w="994226">
                  <a:extLst>
                    <a:ext uri="{9D8B030D-6E8A-4147-A177-3AD203B41FA5}">
                      <a16:colId xmlns:a16="http://schemas.microsoft.com/office/drawing/2014/main" val="3219638126"/>
                    </a:ext>
                  </a:extLst>
                </a:gridCol>
              </a:tblGrid>
              <a:tr h="370840">
                <a:tc>
                  <a:txBody>
                    <a:bodyPr/>
                    <a:lstStyle/>
                    <a:p>
                      <a:pPr algn="l" rtl="0"/>
                      <a:r>
                        <a:rPr lang="en-US" sz="2800" b="0" kern="1200" dirty="0">
                          <a:solidFill>
                            <a:srgbClr val="3E4C56"/>
                          </a:solidFill>
                          <a:latin typeface="+mj-lt"/>
                          <a:ea typeface="+mn-ea"/>
                          <a:cs typeface="+mn-cs"/>
                        </a:rPr>
                        <a:t>Introduction</a:t>
                      </a:r>
                      <a:endParaRPr lang="he-IL" sz="2800" b="0" kern="1200" dirty="0">
                        <a:solidFill>
                          <a:srgbClr val="3E4C56"/>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dirty="0">
                          <a:solidFill>
                            <a:schemeClr val="dk1"/>
                          </a:solidFill>
                          <a:latin typeface="+mj-lt"/>
                          <a:ea typeface="+mn-ea"/>
                          <a:cs typeface="+mn-cs"/>
                        </a:rPr>
                        <a:t>I.</a:t>
                      </a:r>
                      <a:endParaRPr lang="he-IL" sz="2800" b="0" kern="1200" dirty="0">
                        <a:solidFill>
                          <a:schemeClr val="dk1"/>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86571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3E4C56"/>
                          </a:solidFill>
                          <a:latin typeface="+mj-lt"/>
                        </a:rPr>
                        <a:t>The Setup</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II.</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11981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3E4C56"/>
                          </a:solidFill>
                          <a:latin typeface="+mj-lt"/>
                        </a:rPr>
                        <a:t>The Functionality – example 1</a:t>
                      </a:r>
                      <a:endParaRPr lang="he-IL" sz="2800" b="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III.</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36112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rgbClr val="3E4C56"/>
                          </a:solidFill>
                          <a:latin typeface="+mj-lt"/>
                          <a:ea typeface="+mn-ea"/>
                          <a:cs typeface="+mn-cs"/>
                        </a:rPr>
                        <a:t>The Functionality – example 2</a:t>
                      </a:r>
                      <a:endParaRPr lang="he-IL" sz="2800" b="0" kern="1200" dirty="0">
                        <a:solidFill>
                          <a:srgbClr val="3E4C56"/>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IV.</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3684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3E4C56"/>
                          </a:solidFill>
                          <a:latin typeface="+mj-lt"/>
                          <a:ea typeface="+mn-ea"/>
                          <a:cs typeface="+mn-cs"/>
                        </a:rPr>
                        <a:t>The Functionality – example 3</a:t>
                      </a:r>
                      <a:endParaRPr lang="he-IL" sz="2800" b="1" kern="1200" dirty="0">
                        <a:solidFill>
                          <a:srgbClr val="3E4C56"/>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V.</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8018760"/>
                  </a:ext>
                </a:extLst>
              </a:tr>
              <a:tr h="370840">
                <a:tc>
                  <a:txBody>
                    <a:bodyPr/>
                    <a:lstStyle/>
                    <a:p>
                      <a:pPr algn="l" rtl="0"/>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909060"/>
                  </a:ext>
                </a:extLst>
              </a:tr>
            </a:tbl>
          </a:graphicData>
        </a:graphic>
      </p:graphicFrame>
      <p:sp>
        <p:nvSpPr>
          <p:cNvPr id="8" name="Rectangle 2">
            <a:extLst>
              <a:ext uri="{FF2B5EF4-FFF2-40B4-BE49-F238E27FC236}">
                <a16:creationId xmlns:a16="http://schemas.microsoft.com/office/drawing/2014/main" id="{F9F38BC8-22AF-4D1D-BF16-ECE248FFC911}"/>
              </a:ext>
            </a:extLst>
          </p:cNvPr>
          <p:cNvSpPr txBox="1">
            <a:spLocks noChangeArrowheads="1"/>
          </p:cNvSpPr>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3E4C56"/>
                </a:solidFill>
                <a:latin typeface="+mj-lt"/>
                <a:ea typeface="MS PGothic" pitchFamily="34" charset="-128"/>
                <a:cs typeface="+mj-cs"/>
              </a:defRPr>
            </a:lvl1pPr>
            <a:lvl2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kern="0" dirty="0"/>
              <a:t>Agenda</a:t>
            </a:r>
          </a:p>
        </p:txBody>
      </p:sp>
    </p:spTree>
    <p:extLst>
      <p:ext uri="{BB962C8B-B14F-4D97-AF65-F5344CB8AC3E}">
        <p14:creationId xmlns:p14="http://schemas.microsoft.com/office/powerpoint/2010/main" val="137302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93831" y="120650"/>
            <a:ext cx="8833150" cy="533400"/>
          </a:xfrm>
        </p:spPr>
        <p:txBody>
          <a:bodyPr/>
          <a:lstStyle/>
          <a:p>
            <a:r>
              <a:rPr lang="en-US" sz="3000" dirty="0"/>
              <a:t>The Functionality – example 3</a:t>
            </a:r>
            <a:endParaRPr lang="en-US" sz="3000" dirty="0">
              <a:solidFill>
                <a:srgbClr val="FF0000"/>
              </a:solidFill>
            </a:endParaRPr>
          </a:p>
        </p:txBody>
      </p:sp>
      <p:sp>
        <p:nvSpPr>
          <p:cNvPr id="231427" name="Rectangle 3"/>
          <p:cNvSpPr>
            <a:spLocks noGrp="1" noChangeArrowheads="1"/>
          </p:cNvSpPr>
          <p:nvPr>
            <p:ph type="body" idx="4294967295"/>
          </p:nvPr>
        </p:nvSpPr>
        <p:spPr>
          <a:xfrm>
            <a:off x="309045" y="1047889"/>
            <a:ext cx="8601560" cy="4800625"/>
          </a:xfrm>
        </p:spPr>
        <p:txBody>
          <a:bodyPr/>
          <a:lstStyle/>
          <a:p>
            <a:pPr>
              <a:lnSpc>
                <a:spcPct val="90000"/>
              </a:lnSpc>
            </a:pPr>
            <a:r>
              <a:rPr lang="en-US" dirty="0">
                <a:solidFill>
                  <a:srgbClr val="3E4C56"/>
                </a:solidFill>
              </a:rPr>
              <a:t>In the next slide we see that title "She was a </a:t>
            </a:r>
            <a:r>
              <a:rPr lang="en-US" dirty="0" err="1">
                <a:solidFill>
                  <a:srgbClr val="3E4C56"/>
                </a:solidFill>
              </a:rPr>
              <a:t>booklegger</a:t>
            </a:r>
            <a:r>
              <a:rPr lang="en-US" dirty="0">
                <a:solidFill>
                  <a:srgbClr val="3E4C56"/>
                </a:solidFill>
              </a:rPr>
              <a:t>: remembering Celeste West" has subject heading "Library science."</a:t>
            </a:r>
          </a:p>
          <a:p>
            <a:pPr>
              <a:lnSpc>
                <a:spcPct val="90000"/>
              </a:lnSpc>
            </a:pPr>
            <a:endParaRPr lang="en-US" dirty="0">
              <a:solidFill>
                <a:srgbClr val="3E4C56"/>
              </a:solidFill>
            </a:endParaRPr>
          </a:p>
          <a:p>
            <a:pPr>
              <a:lnSpc>
                <a:spcPct val="90000"/>
              </a:lnSpc>
            </a:pPr>
            <a:r>
              <a:rPr lang="en-US" dirty="0">
                <a:solidFill>
                  <a:srgbClr val="3E4C56"/>
                </a:solidFill>
              </a:rPr>
              <a:t>Subject heading "Library science." is linked to a LCSH authority heading</a:t>
            </a:r>
          </a:p>
          <a:p>
            <a:pPr>
              <a:lnSpc>
                <a:spcPct val="90000"/>
              </a:lnSpc>
            </a:pPr>
            <a:endParaRPr lang="en-US" dirty="0">
              <a:solidFill>
                <a:srgbClr val="3E4C56"/>
              </a:solidFill>
            </a:endParaRPr>
          </a:p>
          <a:p>
            <a:pPr>
              <a:lnSpc>
                <a:spcPct val="90000"/>
              </a:lnSpc>
            </a:pPr>
            <a:r>
              <a:rPr lang="en-US" dirty="0">
                <a:solidFill>
                  <a:srgbClr val="3E4C56"/>
                </a:solidFill>
              </a:rPr>
              <a:t>The authority heading has </a:t>
            </a:r>
          </a:p>
          <a:p>
            <a:pPr lvl="1">
              <a:lnSpc>
                <a:spcPct val="90000"/>
              </a:lnSpc>
            </a:pPr>
            <a:r>
              <a:rPr lang="en-US" dirty="0">
                <a:solidFill>
                  <a:srgbClr val="3E4C56"/>
                </a:solidFill>
              </a:rPr>
              <a:t>Preferred term "Library science."</a:t>
            </a:r>
          </a:p>
          <a:p>
            <a:pPr lvl="1">
              <a:lnSpc>
                <a:spcPct val="90000"/>
              </a:lnSpc>
            </a:pPr>
            <a:r>
              <a:rPr lang="en-US" dirty="0">
                <a:solidFill>
                  <a:srgbClr val="3E4C56"/>
                </a:solidFill>
              </a:rPr>
              <a:t>Non-preferred term "Librarianship"</a:t>
            </a:r>
          </a:p>
        </p:txBody>
      </p:sp>
    </p:spTree>
    <p:extLst>
      <p:ext uri="{BB962C8B-B14F-4D97-AF65-F5344CB8AC3E}">
        <p14:creationId xmlns:p14="http://schemas.microsoft.com/office/powerpoint/2010/main" val="1115211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8BF958-1A0F-4521-A5C1-2C6C1AF5FDDB}"/>
              </a:ext>
            </a:extLst>
          </p:cNvPr>
          <p:cNvPicPr>
            <a:picLocks noChangeAspect="1"/>
          </p:cNvPicPr>
          <p:nvPr/>
        </p:nvPicPr>
        <p:blipFill>
          <a:blip r:embed="rId2"/>
          <a:stretch>
            <a:fillRect/>
          </a:stretch>
        </p:blipFill>
        <p:spPr>
          <a:xfrm>
            <a:off x="78615" y="1392996"/>
            <a:ext cx="9000000" cy="4007880"/>
          </a:xfrm>
          <a:prstGeom prst="rect">
            <a:avLst/>
          </a:prstGeom>
          <a:ln>
            <a:solidFill>
              <a:schemeClr val="tx1"/>
            </a:solidFill>
          </a:ln>
        </p:spPr>
      </p:pic>
      <p:sp>
        <p:nvSpPr>
          <p:cNvPr id="231426" name="Rectangle 2"/>
          <p:cNvSpPr>
            <a:spLocks noGrp="1" noChangeArrowheads="1"/>
          </p:cNvSpPr>
          <p:nvPr>
            <p:ph type="title" idx="4294967295"/>
          </p:nvPr>
        </p:nvSpPr>
        <p:spPr>
          <a:xfrm>
            <a:off x="193831" y="120650"/>
            <a:ext cx="8833150" cy="533400"/>
          </a:xfrm>
        </p:spPr>
        <p:txBody>
          <a:bodyPr/>
          <a:lstStyle/>
          <a:p>
            <a:r>
              <a:rPr lang="en-US" sz="3000" dirty="0"/>
              <a:t>The Functionality – example 3</a:t>
            </a:r>
            <a:endParaRPr lang="en-US" sz="3000" dirty="0">
              <a:solidFill>
                <a:srgbClr val="FF0000"/>
              </a:solidFill>
            </a:endParaRPr>
          </a:p>
        </p:txBody>
      </p:sp>
      <p:sp>
        <p:nvSpPr>
          <p:cNvPr id="5" name="Rectangle 4">
            <a:extLst>
              <a:ext uri="{FF2B5EF4-FFF2-40B4-BE49-F238E27FC236}">
                <a16:creationId xmlns:a16="http://schemas.microsoft.com/office/drawing/2014/main" id="{5BA72E98-86FE-4FF9-8696-64784525EE2E}"/>
              </a:ext>
            </a:extLst>
          </p:cNvPr>
          <p:cNvSpPr/>
          <p:nvPr/>
        </p:nvSpPr>
        <p:spPr bwMode="auto">
          <a:xfrm>
            <a:off x="5786586" y="3809481"/>
            <a:ext cx="1689820" cy="20655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5">
            <a:extLst>
              <a:ext uri="{FF2B5EF4-FFF2-40B4-BE49-F238E27FC236}">
                <a16:creationId xmlns:a16="http://schemas.microsoft.com/office/drawing/2014/main" id="{3D398EA4-93D4-4B56-B4F8-D14910A632D0}"/>
              </a:ext>
            </a:extLst>
          </p:cNvPr>
          <p:cNvSpPr/>
          <p:nvPr/>
        </p:nvSpPr>
        <p:spPr bwMode="auto">
          <a:xfrm>
            <a:off x="189288" y="4926795"/>
            <a:ext cx="3192157"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 name="TextBox 16">
            <a:extLst>
              <a:ext uri="{FF2B5EF4-FFF2-40B4-BE49-F238E27FC236}">
                <a16:creationId xmlns:a16="http://schemas.microsoft.com/office/drawing/2014/main" id="{CFDEF704-0209-4FBC-8A6E-9F490CFD6018}"/>
              </a:ext>
            </a:extLst>
          </p:cNvPr>
          <p:cNvSpPr txBox="1"/>
          <p:nvPr/>
        </p:nvSpPr>
        <p:spPr>
          <a:xfrm>
            <a:off x="3504419" y="3083355"/>
            <a:ext cx="1459390" cy="307777"/>
          </a:xfrm>
          <a:prstGeom prst="rect">
            <a:avLst/>
          </a:prstGeom>
          <a:solidFill>
            <a:schemeClr val="bg1"/>
          </a:solidFill>
          <a:ln>
            <a:solidFill>
              <a:schemeClr val="tx1"/>
            </a:solidFill>
          </a:ln>
        </p:spPr>
        <p:txBody>
          <a:bodyPr wrap="square" rtlCol="1">
            <a:spAutoFit/>
          </a:bodyPr>
          <a:lstStyle/>
          <a:p>
            <a:r>
              <a:rPr lang="en-US" sz="1400" b="0" dirty="0"/>
              <a:t>Preferred</a:t>
            </a:r>
            <a:endParaRPr lang="he-IL" sz="1400" b="0" dirty="0"/>
          </a:p>
        </p:txBody>
      </p:sp>
      <p:sp>
        <p:nvSpPr>
          <p:cNvPr id="20" name="TextBox 19">
            <a:extLst>
              <a:ext uri="{FF2B5EF4-FFF2-40B4-BE49-F238E27FC236}">
                <a16:creationId xmlns:a16="http://schemas.microsoft.com/office/drawing/2014/main" id="{6DF684D9-7218-4516-AF95-8D24D4731344}"/>
              </a:ext>
            </a:extLst>
          </p:cNvPr>
          <p:cNvSpPr txBox="1"/>
          <p:nvPr/>
        </p:nvSpPr>
        <p:spPr>
          <a:xfrm>
            <a:off x="3535065" y="3981182"/>
            <a:ext cx="1459390" cy="307777"/>
          </a:xfrm>
          <a:prstGeom prst="rect">
            <a:avLst/>
          </a:prstGeom>
          <a:solidFill>
            <a:schemeClr val="bg1"/>
          </a:solidFill>
          <a:ln>
            <a:solidFill>
              <a:schemeClr val="tx1"/>
            </a:solidFill>
          </a:ln>
        </p:spPr>
        <p:txBody>
          <a:bodyPr wrap="square" rtlCol="1">
            <a:spAutoFit/>
          </a:bodyPr>
          <a:lstStyle/>
          <a:p>
            <a:r>
              <a:rPr lang="en-US" sz="1400" b="0" dirty="0"/>
              <a:t>Non-Preferred</a:t>
            </a:r>
            <a:endParaRPr lang="he-IL" sz="1400" b="0" dirty="0"/>
          </a:p>
        </p:txBody>
      </p:sp>
      <p:cxnSp>
        <p:nvCxnSpPr>
          <p:cNvPr id="19" name="Straight Arrow Connector 18">
            <a:extLst>
              <a:ext uri="{FF2B5EF4-FFF2-40B4-BE49-F238E27FC236}">
                <a16:creationId xmlns:a16="http://schemas.microsoft.com/office/drawing/2014/main" id="{144B325D-91D6-4340-BB72-CDD19548AE9E}"/>
              </a:ext>
            </a:extLst>
          </p:cNvPr>
          <p:cNvCxnSpPr>
            <a:cxnSpLocks/>
          </p:cNvCxnSpPr>
          <p:nvPr/>
        </p:nvCxnSpPr>
        <p:spPr bwMode="auto">
          <a:xfrm>
            <a:off x="4963809" y="3237512"/>
            <a:ext cx="806503" cy="23043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588000EF-EFB4-4232-B243-D511A69EB9B1}"/>
              </a:ext>
            </a:extLst>
          </p:cNvPr>
          <p:cNvCxnSpPr>
            <a:cxnSpLocks/>
          </p:cNvCxnSpPr>
          <p:nvPr/>
        </p:nvCxnSpPr>
        <p:spPr bwMode="auto">
          <a:xfrm flipV="1">
            <a:off x="4994455" y="3961980"/>
            <a:ext cx="806504" cy="17282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8D8D095C-A166-49EB-A224-2B1540E2E30D}"/>
              </a:ext>
            </a:extLst>
          </p:cNvPr>
          <p:cNvSpPr/>
          <p:nvPr/>
        </p:nvSpPr>
        <p:spPr bwMode="auto">
          <a:xfrm>
            <a:off x="5762555" y="3439138"/>
            <a:ext cx="1843440" cy="216186"/>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68643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5FB6A-BB78-48C1-9FE4-87736BC47F33}"/>
              </a:ext>
            </a:extLst>
          </p:cNvPr>
          <p:cNvPicPr>
            <a:picLocks noChangeAspect="1"/>
          </p:cNvPicPr>
          <p:nvPr/>
        </p:nvPicPr>
        <p:blipFill>
          <a:blip r:embed="rId2"/>
          <a:stretch>
            <a:fillRect/>
          </a:stretch>
        </p:blipFill>
        <p:spPr>
          <a:xfrm>
            <a:off x="481318" y="1623965"/>
            <a:ext cx="8258175" cy="4619625"/>
          </a:xfrm>
          <a:prstGeom prst="rect">
            <a:avLst/>
          </a:prstGeom>
          <a:ln>
            <a:solidFill>
              <a:schemeClr val="tx1"/>
            </a:solidFill>
          </a:ln>
        </p:spPr>
      </p:pic>
      <p:sp>
        <p:nvSpPr>
          <p:cNvPr id="231426" name="Rectangle 2"/>
          <p:cNvSpPr>
            <a:spLocks noGrp="1" noChangeArrowheads="1"/>
          </p:cNvSpPr>
          <p:nvPr>
            <p:ph type="title" idx="4294967295"/>
          </p:nvPr>
        </p:nvSpPr>
        <p:spPr>
          <a:xfrm>
            <a:off x="193831" y="120650"/>
            <a:ext cx="8833150" cy="533400"/>
          </a:xfrm>
        </p:spPr>
        <p:txBody>
          <a:bodyPr/>
          <a:lstStyle/>
          <a:p>
            <a:r>
              <a:rPr lang="en-US" sz="3000" dirty="0"/>
              <a:t>The Functionality – example 3</a:t>
            </a:r>
            <a:endParaRPr lang="en-US" sz="3000" dirty="0">
              <a:solidFill>
                <a:srgbClr val="FF0000"/>
              </a:solidFill>
            </a:endParaRPr>
          </a:p>
        </p:txBody>
      </p:sp>
      <p:sp>
        <p:nvSpPr>
          <p:cNvPr id="231427" name="Rectangle 3"/>
          <p:cNvSpPr>
            <a:spLocks noGrp="1" noChangeArrowheads="1"/>
          </p:cNvSpPr>
          <p:nvPr>
            <p:ph type="body" idx="4294967295"/>
          </p:nvPr>
        </p:nvSpPr>
        <p:spPr>
          <a:xfrm>
            <a:off x="212519" y="894270"/>
            <a:ext cx="8601560" cy="1075340"/>
          </a:xfrm>
        </p:spPr>
        <p:txBody>
          <a:bodyPr/>
          <a:lstStyle/>
          <a:p>
            <a:pPr>
              <a:lnSpc>
                <a:spcPct val="90000"/>
              </a:lnSpc>
            </a:pPr>
            <a:r>
              <a:rPr lang="en-US" dirty="0">
                <a:solidFill>
                  <a:srgbClr val="3E4C56"/>
                </a:solidFill>
              </a:rPr>
              <a:t>The record is found if staff user searches for subject with preferred  term "Library science." </a:t>
            </a:r>
          </a:p>
        </p:txBody>
      </p:sp>
      <p:sp>
        <p:nvSpPr>
          <p:cNvPr id="6" name="Rectangle 5">
            <a:extLst>
              <a:ext uri="{FF2B5EF4-FFF2-40B4-BE49-F238E27FC236}">
                <a16:creationId xmlns:a16="http://schemas.microsoft.com/office/drawing/2014/main" id="{C5437463-A7B2-4158-815F-69CDADB7F855}"/>
              </a:ext>
            </a:extLst>
          </p:cNvPr>
          <p:cNvSpPr/>
          <p:nvPr/>
        </p:nvSpPr>
        <p:spPr bwMode="auto">
          <a:xfrm>
            <a:off x="1538005" y="2084825"/>
            <a:ext cx="6836090" cy="37826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8386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7496009-7102-4C29-ABE9-FCF93375BCA0}"/>
              </a:ext>
            </a:extLst>
          </p:cNvPr>
          <p:cNvGraphicFramePr>
            <a:graphicFrameLocks noGrp="1"/>
          </p:cNvGraphicFramePr>
          <p:nvPr>
            <p:extLst>
              <p:ext uri="{D42A27DB-BD31-4B8C-83A1-F6EECF244321}">
                <p14:modId xmlns:p14="http://schemas.microsoft.com/office/powerpoint/2010/main" val="9668443"/>
              </p:ext>
            </p:extLst>
          </p:nvPr>
        </p:nvGraphicFramePr>
        <p:xfrm>
          <a:off x="385855" y="1201510"/>
          <a:ext cx="8525910" cy="3108960"/>
        </p:xfrm>
        <a:graphic>
          <a:graphicData uri="http://schemas.openxmlformats.org/drawingml/2006/table">
            <a:tbl>
              <a:tblPr rtl="1" firstRow="1" bandRow="1">
                <a:tableStyleId>{5C22544A-7EE6-4342-B048-85BDC9FD1C3A}</a:tableStyleId>
              </a:tblPr>
              <a:tblGrid>
                <a:gridCol w="7531684">
                  <a:extLst>
                    <a:ext uri="{9D8B030D-6E8A-4147-A177-3AD203B41FA5}">
                      <a16:colId xmlns:a16="http://schemas.microsoft.com/office/drawing/2014/main" val="2076940674"/>
                    </a:ext>
                  </a:extLst>
                </a:gridCol>
                <a:gridCol w="994226">
                  <a:extLst>
                    <a:ext uri="{9D8B030D-6E8A-4147-A177-3AD203B41FA5}">
                      <a16:colId xmlns:a16="http://schemas.microsoft.com/office/drawing/2014/main" val="3219638126"/>
                    </a:ext>
                  </a:extLst>
                </a:gridCol>
              </a:tblGrid>
              <a:tr h="370840">
                <a:tc>
                  <a:txBody>
                    <a:bodyPr/>
                    <a:lstStyle/>
                    <a:p>
                      <a:pPr algn="l" rtl="0"/>
                      <a:r>
                        <a:rPr lang="en-US" sz="2800" b="1" kern="1200" dirty="0">
                          <a:solidFill>
                            <a:srgbClr val="3E4C56"/>
                          </a:solidFill>
                          <a:latin typeface="+mj-lt"/>
                          <a:ea typeface="+mn-ea"/>
                          <a:cs typeface="+mn-cs"/>
                        </a:rPr>
                        <a:t>Introduction</a:t>
                      </a:r>
                      <a:endParaRPr lang="he-IL" sz="2800" b="1" kern="1200" dirty="0">
                        <a:solidFill>
                          <a:srgbClr val="3E4C56"/>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dirty="0">
                          <a:solidFill>
                            <a:schemeClr val="dk1"/>
                          </a:solidFill>
                          <a:latin typeface="+mj-lt"/>
                          <a:ea typeface="+mn-ea"/>
                          <a:cs typeface="+mn-cs"/>
                        </a:rPr>
                        <a:t>I.</a:t>
                      </a:r>
                      <a:endParaRPr lang="he-IL" sz="2800" b="0" kern="1200" dirty="0">
                        <a:solidFill>
                          <a:schemeClr val="dk1"/>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86571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3E4C56"/>
                          </a:solidFill>
                          <a:latin typeface="+mj-lt"/>
                        </a:rPr>
                        <a:t>The Setup</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II.</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11981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3E4C56"/>
                          </a:solidFill>
                          <a:latin typeface="+mj-lt"/>
                        </a:rPr>
                        <a:t>The Functionality – example 1</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III.</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36112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rgbClr val="3E4C56"/>
                          </a:solidFill>
                          <a:latin typeface="+mj-lt"/>
                          <a:ea typeface="+mn-ea"/>
                          <a:cs typeface="+mn-cs"/>
                        </a:rPr>
                        <a:t>The Functionality – example 2</a:t>
                      </a:r>
                      <a:endParaRPr lang="he-IL" sz="2800" b="0" kern="1200" dirty="0">
                        <a:solidFill>
                          <a:srgbClr val="3E4C56"/>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IV.</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3684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rgbClr val="3E4C56"/>
                          </a:solidFill>
                          <a:latin typeface="+mj-lt"/>
                          <a:ea typeface="+mn-ea"/>
                          <a:cs typeface="+mn-cs"/>
                        </a:rPr>
                        <a:t>The Functionality – example 3</a:t>
                      </a:r>
                      <a:endParaRPr lang="he-IL" sz="2800" b="0" kern="1200" dirty="0">
                        <a:solidFill>
                          <a:srgbClr val="3E4C56"/>
                        </a:solidFill>
                        <a:latin typeface="+mj-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en-US" sz="2800" dirty="0">
                          <a:latin typeface="+mj-lt"/>
                        </a:rPr>
                        <a:t>V.</a:t>
                      </a:r>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8018760"/>
                  </a:ext>
                </a:extLst>
              </a:tr>
              <a:tr h="370840">
                <a:tc>
                  <a:txBody>
                    <a:bodyPr/>
                    <a:lstStyle/>
                    <a:p>
                      <a:pPr algn="l" rtl="0"/>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endParaRPr lang="he-IL" sz="2800" dirty="0">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909060"/>
                  </a:ext>
                </a:extLst>
              </a:tr>
            </a:tbl>
          </a:graphicData>
        </a:graphic>
      </p:graphicFrame>
      <p:sp>
        <p:nvSpPr>
          <p:cNvPr id="8" name="Rectangle 2">
            <a:extLst>
              <a:ext uri="{FF2B5EF4-FFF2-40B4-BE49-F238E27FC236}">
                <a16:creationId xmlns:a16="http://schemas.microsoft.com/office/drawing/2014/main" id="{F9F38BC8-22AF-4D1D-BF16-ECE248FFC911}"/>
              </a:ext>
            </a:extLst>
          </p:cNvPr>
          <p:cNvSpPr txBox="1">
            <a:spLocks noChangeArrowheads="1"/>
          </p:cNvSpPr>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3E4C56"/>
                </a:solidFill>
                <a:latin typeface="+mj-lt"/>
                <a:ea typeface="MS PGothic" pitchFamily="34" charset="-128"/>
                <a:cs typeface="+mj-cs"/>
              </a:defRPr>
            </a:lvl1pPr>
            <a:lvl2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kern="0" dirty="0"/>
              <a:t>Agenda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4697A6-93A9-4779-B5A1-8BA66AA67ED3}"/>
              </a:ext>
            </a:extLst>
          </p:cNvPr>
          <p:cNvPicPr>
            <a:picLocks noChangeAspect="1"/>
          </p:cNvPicPr>
          <p:nvPr/>
        </p:nvPicPr>
        <p:blipFill>
          <a:blip r:embed="rId2"/>
          <a:stretch>
            <a:fillRect/>
          </a:stretch>
        </p:blipFill>
        <p:spPr>
          <a:xfrm>
            <a:off x="539475" y="1739180"/>
            <a:ext cx="8022281" cy="4592064"/>
          </a:xfrm>
          <a:prstGeom prst="rect">
            <a:avLst/>
          </a:prstGeom>
          <a:ln>
            <a:solidFill>
              <a:schemeClr val="tx1"/>
            </a:solidFill>
          </a:ln>
        </p:spPr>
      </p:pic>
      <p:sp>
        <p:nvSpPr>
          <p:cNvPr id="231426" name="Rectangle 2"/>
          <p:cNvSpPr>
            <a:spLocks noGrp="1" noChangeArrowheads="1"/>
          </p:cNvSpPr>
          <p:nvPr>
            <p:ph type="title" idx="4294967295"/>
          </p:nvPr>
        </p:nvSpPr>
        <p:spPr>
          <a:xfrm>
            <a:off x="193831" y="120650"/>
            <a:ext cx="8833150" cy="533400"/>
          </a:xfrm>
        </p:spPr>
        <p:txBody>
          <a:bodyPr/>
          <a:lstStyle/>
          <a:p>
            <a:r>
              <a:rPr lang="en-US" sz="3000" dirty="0"/>
              <a:t>The Functionality – example 3</a:t>
            </a:r>
            <a:endParaRPr lang="en-US" sz="3000" dirty="0">
              <a:solidFill>
                <a:srgbClr val="FF0000"/>
              </a:solidFill>
            </a:endParaRPr>
          </a:p>
        </p:txBody>
      </p:sp>
      <p:sp>
        <p:nvSpPr>
          <p:cNvPr id="231427" name="Rectangle 3"/>
          <p:cNvSpPr>
            <a:spLocks noGrp="1" noChangeArrowheads="1"/>
          </p:cNvSpPr>
          <p:nvPr>
            <p:ph type="body" idx="4294967295"/>
          </p:nvPr>
        </p:nvSpPr>
        <p:spPr>
          <a:xfrm>
            <a:off x="212519" y="894270"/>
            <a:ext cx="8601560" cy="1075340"/>
          </a:xfrm>
        </p:spPr>
        <p:txBody>
          <a:bodyPr/>
          <a:lstStyle/>
          <a:p>
            <a:pPr>
              <a:lnSpc>
                <a:spcPct val="90000"/>
              </a:lnSpc>
            </a:pPr>
            <a:r>
              <a:rPr lang="en-US" dirty="0">
                <a:solidFill>
                  <a:srgbClr val="3E4C56"/>
                </a:solidFill>
              </a:rPr>
              <a:t>And the record is also found if staff user searches for creator with </a:t>
            </a:r>
            <a:r>
              <a:rPr lang="en-US" b="1" dirty="0">
                <a:solidFill>
                  <a:srgbClr val="FF0000"/>
                </a:solidFill>
              </a:rPr>
              <a:t>non</a:t>
            </a:r>
            <a:r>
              <a:rPr lang="en-US" dirty="0">
                <a:solidFill>
                  <a:srgbClr val="3E4C56"/>
                </a:solidFill>
              </a:rPr>
              <a:t>-preferred term "Librarianship" </a:t>
            </a:r>
          </a:p>
        </p:txBody>
      </p:sp>
      <p:sp>
        <p:nvSpPr>
          <p:cNvPr id="5" name="Rectangle 4">
            <a:extLst>
              <a:ext uri="{FF2B5EF4-FFF2-40B4-BE49-F238E27FC236}">
                <a16:creationId xmlns:a16="http://schemas.microsoft.com/office/drawing/2014/main" id="{D978C3AF-55BC-4E10-91C1-9C50191B1ADD}"/>
              </a:ext>
            </a:extLst>
          </p:cNvPr>
          <p:cNvSpPr/>
          <p:nvPr/>
        </p:nvSpPr>
        <p:spPr bwMode="auto">
          <a:xfrm>
            <a:off x="1499600" y="2167423"/>
            <a:ext cx="6720875" cy="37826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3612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29FC63-B88B-4126-8EFF-51FEA20F0E2F}"/>
              </a:ext>
            </a:extLst>
          </p:cNvPr>
          <p:cNvPicPr>
            <a:picLocks noChangeAspect="1"/>
          </p:cNvPicPr>
          <p:nvPr/>
        </p:nvPicPr>
        <p:blipFill>
          <a:blip r:embed="rId2"/>
          <a:stretch>
            <a:fillRect/>
          </a:stretch>
        </p:blipFill>
        <p:spPr>
          <a:xfrm>
            <a:off x="78615" y="2353660"/>
            <a:ext cx="9000000" cy="4196481"/>
          </a:xfrm>
          <a:prstGeom prst="rect">
            <a:avLst/>
          </a:prstGeom>
          <a:ln>
            <a:solidFill>
              <a:schemeClr val="tx1"/>
            </a:solidFill>
          </a:ln>
        </p:spPr>
      </p:pic>
      <p:sp>
        <p:nvSpPr>
          <p:cNvPr id="231426" name="Rectangle 2"/>
          <p:cNvSpPr>
            <a:spLocks noGrp="1" noChangeArrowheads="1"/>
          </p:cNvSpPr>
          <p:nvPr>
            <p:ph type="title" idx="4294967295"/>
          </p:nvPr>
        </p:nvSpPr>
        <p:spPr>
          <a:xfrm>
            <a:off x="193831" y="120650"/>
            <a:ext cx="8833150" cy="533400"/>
          </a:xfrm>
        </p:spPr>
        <p:txBody>
          <a:bodyPr/>
          <a:lstStyle/>
          <a:p>
            <a:r>
              <a:rPr lang="en-US" sz="3000" dirty="0"/>
              <a:t>The Functionality – example 3</a:t>
            </a:r>
            <a:endParaRPr lang="en-US" sz="3000" dirty="0">
              <a:solidFill>
                <a:srgbClr val="FF0000"/>
              </a:solidFill>
            </a:endParaRPr>
          </a:p>
        </p:txBody>
      </p:sp>
      <p:sp>
        <p:nvSpPr>
          <p:cNvPr id="231427" name="Rectangle 3"/>
          <p:cNvSpPr>
            <a:spLocks noGrp="1" noChangeArrowheads="1"/>
          </p:cNvSpPr>
          <p:nvPr>
            <p:ph type="body" idx="4294967295"/>
          </p:nvPr>
        </p:nvSpPr>
        <p:spPr>
          <a:xfrm>
            <a:off x="212519" y="894270"/>
            <a:ext cx="8601560" cy="1075340"/>
          </a:xfrm>
        </p:spPr>
        <p:txBody>
          <a:bodyPr/>
          <a:lstStyle/>
          <a:p>
            <a:pPr>
              <a:lnSpc>
                <a:spcPct val="90000"/>
              </a:lnSpc>
            </a:pPr>
            <a:r>
              <a:rPr lang="en-US" dirty="0">
                <a:solidFill>
                  <a:srgbClr val="3E4C56"/>
                </a:solidFill>
              </a:rPr>
              <a:t>The record is found even though non-preferred term "Librarianship" does not exist in the record</a:t>
            </a:r>
          </a:p>
        </p:txBody>
      </p:sp>
      <p:sp>
        <p:nvSpPr>
          <p:cNvPr id="6" name="Rectangle 5">
            <a:extLst>
              <a:ext uri="{FF2B5EF4-FFF2-40B4-BE49-F238E27FC236}">
                <a16:creationId xmlns:a16="http://schemas.microsoft.com/office/drawing/2014/main" id="{AFA45F1A-E7AA-4521-9D0C-92691E12FFF8}"/>
              </a:ext>
            </a:extLst>
          </p:cNvPr>
          <p:cNvSpPr/>
          <p:nvPr/>
        </p:nvSpPr>
        <p:spPr bwMode="auto">
          <a:xfrm>
            <a:off x="4379975" y="6149178"/>
            <a:ext cx="1190555" cy="37826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FF44FD53-BAEF-47F7-8D72-013B9AB46D6F}"/>
              </a:ext>
            </a:extLst>
          </p:cNvPr>
          <p:cNvSpPr/>
          <p:nvPr/>
        </p:nvSpPr>
        <p:spPr bwMode="auto">
          <a:xfrm>
            <a:off x="212519" y="6155755"/>
            <a:ext cx="2554446" cy="38405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cxnSp>
        <p:nvCxnSpPr>
          <p:cNvPr id="9" name="Straight Arrow Connector 8">
            <a:extLst>
              <a:ext uri="{FF2B5EF4-FFF2-40B4-BE49-F238E27FC236}">
                <a16:creationId xmlns:a16="http://schemas.microsoft.com/office/drawing/2014/main" id="{11E1BD20-4C48-411A-BB4C-7E1016B5A2C8}"/>
              </a:ext>
            </a:extLst>
          </p:cNvPr>
          <p:cNvCxnSpPr/>
          <p:nvPr/>
        </p:nvCxnSpPr>
        <p:spPr bwMode="auto">
          <a:xfrm flipH="1">
            <a:off x="4956050" y="5464465"/>
            <a:ext cx="192025" cy="68471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8C0950F9-AE0E-4423-9AB6-B3045A624D44}"/>
              </a:ext>
            </a:extLst>
          </p:cNvPr>
          <p:cNvCxnSpPr/>
          <p:nvPr/>
        </p:nvCxnSpPr>
        <p:spPr bwMode="auto">
          <a:xfrm flipH="1">
            <a:off x="1691625" y="5481680"/>
            <a:ext cx="192025" cy="68471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882060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lstStyle/>
          <a:p>
            <a:r>
              <a:rPr lang="en-US" dirty="0"/>
              <a:t>Introduction</a:t>
            </a:r>
          </a:p>
        </p:txBody>
      </p:sp>
      <p:sp>
        <p:nvSpPr>
          <p:cNvPr id="231427" name="Rectangle 3"/>
          <p:cNvSpPr>
            <a:spLocks noGrp="1" noChangeArrowheads="1"/>
          </p:cNvSpPr>
          <p:nvPr>
            <p:ph type="body" idx="4294967295"/>
          </p:nvPr>
        </p:nvSpPr>
        <p:spPr>
          <a:xfrm>
            <a:off x="501650" y="932675"/>
            <a:ext cx="8140700" cy="5453509"/>
          </a:xfrm>
        </p:spPr>
        <p:txBody>
          <a:bodyPr/>
          <a:lstStyle/>
          <a:p>
            <a:pPr>
              <a:lnSpc>
                <a:spcPct val="90000"/>
              </a:lnSpc>
            </a:pPr>
            <a:r>
              <a:rPr lang="en-US" dirty="0">
                <a:solidFill>
                  <a:srgbClr val="3E4C56"/>
                </a:solidFill>
              </a:rPr>
              <a:t>Searching via non-preferred terms in Alma allows the staff user to find records which have a bibliographic heading which is a preferred term even when searching by the non-preferred term.</a:t>
            </a:r>
          </a:p>
          <a:p>
            <a:pPr>
              <a:lnSpc>
                <a:spcPct val="90000"/>
              </a:lnSpc>
            </a:pPr>
            <a:endParaRPr lang="en-US" dirty="0">
              <a:solidFill>
                <a:srgbClr val="3E4C56"/>
              </a:solidFill>
            </a:endParaRPr>
          </a:p>
          <a:p>
            <a:pPr>
              <a:lnSpc>
                <a:spcPct val="90000"/>
              </a:lnSpc>
            </a:pPr>
            <a:r>
              <a:rPr lang="en-US" dirty="0">
                <a:solidFill>
                  <a:srgbClr val="3E4C56"/>
                </a:solidFill>
              </a:rPr>
              <a:t>This functionality works for all authority records regardless of </a:t>
            </a:r>
          </a:p>
          <a:p>
            <a:pPr lvl="1">
              <a:lnSpc>
                <a:spcPct val="90000"/>
              </a:lnSpc>
            </a:pPr>
            <a:r>
              <a:rPr lang="en-US" dirty="0">
                <a:solidFill>
                  <a:srgbClr val="3E4C56"/>
                </a:solidFill>
              </a:rPr>
              <a:t>The vocabulary</a:t>
            </a:r>
          </a:p>
          <a:p>
            <a:pPr lvl="1">
              <a:lnSpc>
                <a:spcPct val="90000"/>
              </a:lnSpc>
            </a:pPr>
            <a:r>
              <a:rPr lang="en-US" dirty="0">
                <a:solidFill>
                  <a:srgbClr val="3E4C56"/>
                </a:solidFill>
              </a:rPr>
              <a:t>Whether or not the authority record is global or local</a:t>
            </a:r>
          </a:p>
          <a:p>
            <a:pPr lvl="1">
              <a:lnSpc>
                <a:spcPct val="90000"/>
              </a:lnSpc>
            </a:pPr>
            <a:endParaRPr lang="en-US" dirty="0">
              <a:solidFill>
                <a:srgbClr val="3E4C56"/>
              </a:solidFill>
            </a:endParaRPr>
          </a:p>
          <a:p>
            <a:pPr>
              <a:lnSpc>
                <a:spcPct val="90000"/>
              </a:lnSpc>
            </a:pPr>
            <a:r>
              <a:rPr lang="en-US" dirty="0">
                <a:solidFill>
                  <a:srgbClr val="3E4C56"/>
                </a:solidFill>
              </a:rPr>
              <a:t>This functionality also exists in Primo. For more about this functionality in Primo see </a:t>
            </a:r>
            <a:r>
              <a:rPr lang="en-US" dirty="0">
                <a:hlinkClick r:id="rId2" tooltip="Primo and Alma - Publishing non-preferred terms to Primo.pptx"/>
              </a:rPr>
              <a:t>Primo and Alma - Publishing non-preferred terms to Primo.pptx</a:t>
            </a:r>
            <a:endParaRPr lang="en-US" dirty="0">
              <a:solidFill>
                <a:srgbClr val="3E4C5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lstStyle/>
          <a:p>
            <a:r>
              <a:rPr lang="en-US" dirty="0"/>
              <a:t>Introduction</a:t>
            </a:r>
          </a:p>
        </p:txBody>
      </p:sp>
      <p:sp>
        <p:nvSpPr>
          <p:cNvPr id="231427" name="Rectangle 3"/>
          <p:cNvSpPr>
            <a:spLocks noGrp="1" noChangeArrowheads="1"/>
          </p:cNvSpPr>
          <p:nvPr>
            <p:ph type="body" idx="4294967295"/>
          </p:nvPr>
        </p:nvSpPr>
        <p:spPr>
          <a:xfrm>
            <a:off x="501650" y="932675"/>
            <a:ext cx="8140700" cy="5453509"/>
          </a:xfrm>
        </p:spPr>
        <p:txBody>
          <a:bodyPr/>
          <a:lstStyle/>
          <a:p>
            <a:pPr>
              <a:lnSpc>
                <a:spcPct val="90000"/>
              </a:lnSpc>
            </a:pPr>
            <a:r>
              <a:rPr lang="en-US" dirty="0">
                <a:solidFill>
                  <a:srgbClr val="3E4C56"/>
                </a:solidFill>
              </a:rPr>
              <a:t>For example if a bibliographic record has subject heading "</a:t>
            </a:r>
            <a:r>
              <a:rPr lang="en-US" dirty="0" err="1">
                <a:solidFill>
                  <a:srgbClr val="3E4C56"/>
                </a:solidFill>
              </a:rPr>
              <a:t>Æviþættir</a:t>
            </a:r>
            <a:r>
              <a:rPr lang="en-US" dirty="0">
                <a:solidFill>
                  <a:srgbClr val="3E4C56"/>
                </a:solidFill>
              </a:rPr>
              <a:t>" and it is linked to local subject authority record heading for "</a:t>
            </a:r>
            <a:r>
              <a:rPr lang="en-US" dirty="0" err="1">
                <a:solidFill>
                  <a:srgbClr val="3E4C56"/>
                </a:solidFill>
              </a:rPr>
              <a:t>Æviþættir</a:t>
            </a:r>
            <a:r>
              <a:rPr lang="en-US" dirty="0">
                <a:solidFill>
                  <a:srgbClr val="3E4C56"/>
                </a:solidFill>
              </a:rPr>
              <a:t>" then search by subject "</a:t>
            </a:r>
            <a:r>
              <a:rPr lang="en-US" dirty="0" err="1">
                <a:solidFill>
                  <a:srgbClr val="3E4C56"/>
                </a:solidFill>
              </a:rPr>
              <a:t>Ævisögubrot</a:t>
            </a:r>
            <a:r>
              <a:rPr lang="en-US" dirty="0">
                <a:solidFill>
                  <a:srgbClr val="3E4C56"/>
                </a:solidFill>
              </a:rPr>
              <a:t>" will also find the title.</a:t>
            </a:r>
          </a:p>
          <a:p>
            <a:pPr>
              <a:lnSpc>
                <a:spcPct val="90000"/>
              </a:lnSpc>
            </a:pPr>
            <a:endParaRPr lang="en-US" dirty="0">
              <a:solidFill>
                <a:srgbClr val="3E4C56"/>
              </a:solidFill>
            </a:endParaRPr>
          </a:p>
          <a:p>
            <a:pPr>
              <a:lnSpc>
                <a:spcPct val="90000"/>
              </a:lnSpc>
            </a:pPr>
            <a:r>
              <a:rPr lang="en-US" dirty="0">
                <a:solidFill>
                  <a:srgbClr val="3E4C56"/>
                </a:solidFill>
              </a:rPr>
              <a:t>This is because "</a:t>
            </a:r>
            <a:r>
              <a:rPr lang="en-US" dirty="0" err="1">
                <a:solidFill>
                  <a:srgbClr val="3E4C56"/>
                </a:solidFill>
              </a:rPr>
              <a:t>Æviþættir</a:t>
            </a:r>
            <a:r>
              <a:rPr lang="en-US" dirty="0">
                <a:solidFill>
                  <a:srgbClr val="3E4C56"/>
                </a:solidFill>
              </a:rPr>
              <a:t>" is a non-preferred term for "</a:t>
            </a:r>
            <a:r>
              <a:rPr lang="en-US" dirty="0" err="1">
                <a:solidFill>
                  <a:srgbClr val="3E4C56"/>
                </a:solidFill>
              </a:rPr>
              <a:t>Ævisögubrot</a:t>
            </a:r>
            <a:r>
              <a:rPr lang="en-US" dirty="0">
                <a:solidFill>
                  <a:srgbClr val="3E4C56"/>
                </a:solidFill>
              </a:rPr>
              <a:t>"</a:t>
            </a:r>
            <a:br>
              <a:rPr lang="en-US" dirty="0">
                <a:solidFill>
                  <a:srgbClr val="3E4C56"/>
                </a:solidFill>
              </a:rPr>
            </a:br>
            <a:endParaRPr lang="en-US" dirty="0">
              <a:solidFill>
                <a:srgbClr val="3E4C56"/>
              </a:solidFill>
            </a:endParaRPr>
          </a:p>
        </p:txBody>
      </p:sp>
    </p:spTree>
    <p:extLst>
      <p:ext uri="{BB962C8B-B14F-4D97-AF65-F5344CB8AC3E}">
        <p14:creationId xmlns:p14="http://schemas.microsoft.com/office/powerpoint/2010/main" val="400201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E3CA5E-ABC3-4E29-AE1A-6DAF5F34B8CE}"/>
              </a:ext>
            </a:extLst>
          </p:cNvPr>
          <p:cNvPicPr>
            <a:picLocks noChangeAspect="1"/>
          </p:cNvPicPr>
          <p:nvPr/>
        </p:nvPicPr>
        <p:blipFill>
          <a:blip r:embed="rId2"/>
          <a:stretch>
            <a:fillRect/>
          </a:stretch>
        </p:blipFill>
        <p:spPr>
          <a:xfrm>
            <a:off x="2624573" y="1969610"/>
            <a:ext cx="3333750" cy="4352925"/>
          </a:xfrm>
          <a:prstGeom prst="rect">
            <a:avLst/>
          </a:prstGeom>
          <a:ln>
            <a:solidFill>
              <a:schemeClr val="tx1"/>
            </a:solidFill>
          </a:ln>
        </p:spPr>
      </p:pic>
      <p:sp>
        <p:nvSpPr>
          <p:cNvPr id="231426" name="Rectangle 2"/>
          <p:cNvSpPr>
            <a:spLocks noGrp="1" noChangeArrowheads="1"/>
          </p:cNvSpPr>
          <p:nvPr>
            <p:ph type="title" idx="4294967295"/>
          </p:nvPr>
        </p:nvSpPr>
        <p:spPr/>
        <p:txBody>
          <a:bodyPr/>
          <a:lstStyle/>
          <a:p>
            <a:r>
              <a:rPr lang="en-US" dirty="0"/>
              <a:t>Introduction</a:t>
            </a:r>
          </a:p>
        </p:txBody>
      </p:sp>
      <p:sp>
        <p:nvSpPr>
          <p:cNvPr id="3" name="TextBox 2">
            <a:extLst>
              <a:ext uri="{FF2B5EF4-FFF2-40B4-BE49-F238E27FC236}">
                <a16:creationId xmlns:a16="http://schemas.microsoft.com/office/drawing/2014/main" id="{49566F3E-1225-4D5E-B619-F630B13896E5}"/>
              </a:ext>
            </a:extLst>
          </p:cNvPr>
          <p:cNvSpPr txBox="1"/>
          <p:nvPr/>
        </p:nvSpPr>
        <p:spPr>
          <a:xfrm>
            <a:off x="1730030" y="932675"/>
            <a:ext cx="5530320" cy="369332"/>
          </a:xfrm>
          <a:prstGeom prst="rect">
            <a:avLst/>
          </a:prstGeom>
          <a:noFill/>
        </p:spPr>
        <p:txBody>
          <a:bodyPr wrap="square" rtlCol="1">
            <a:spAutoFit/>
          </a:bodyPr>
          <a:lstStyle/>
          <a:p>
            <a:r>
              <a:rPr lang="en-US" dirty="0"/>
              <a:t>Local subject Authority record</a:t>
            </a:r>
            <a:endParaRPr lang="he-IL" dirty="0"/>
          </a:p>
        </p:txBody>
      </p:sp>
      <p:sp>
        <p:nvSpPr>
          <p:cNvPr id="4" name="TextBox 3">
            <a:extLst>
              <a:ext uri="{FF2B5EF4-FFF2-40B4-BE49-F238E27FC236}">
                <a16:creationId xmlns:a16="http://schemas.microsoft.com/office/drawing/2014/main" id="{5342588E-4DEC-4868-82EE-9D29D9FF6C38}"/>
              </a:ext>
            </a:extLst>
          </p:cNvPr>
          <p:cNvSpPr txBox="1"/>
          <p:nvPr/>
        </p:nvSpPr>
        <p:spPr>
          <a:xfrm>
            <a:off x="5820162" y="4025011"/>
            <a:ext cx="2880375" cy="646331"/>
          </a:xfrm>
          <a:prstGeom prst="rect">
            <a:avLst/>
          </a:prstGeom>
          <a:solidFill>
            <a:schemeClr val="bg1"/>
          </a:solidFill>
          <a:ln>
            <a:solidFill>
              <a:schemeClr val="tx1"/>
            </a:solidFill>
          </a:ln>
        </p:spPr>
        <p:txBody>
          <a:bodyPr wrap="square" rtlCol="1">
            <a:spAutoFit/>
          </a:bodyPr>
          <a:lstStyle/>
          <a:p>
            <a:pPr algn="l"/>
            <a:r>
              <a:rPr lang="en-US" b="0" dirty="0"/>
              <a:t>Search Alma for subject "</a:t>
            </a:r>
            <a:r>
              <a:rPr lang="en-US" b="0" dirty="0" err="1"/>
              <a:t>Ævisögubrot</a:t>
            </a:r>
            <a:r>
              <a:rPr lang="en-US" b="0" dirty="0"/>
              <a:t>"</a:t>
            </a:r>
            <a:endParaRPr lang="he-IL" b="0" dirty="0"/>
          </a:p>
        </p:txBody>
      </p:sp>
      <p:cxnSp>
        <p:nvCxnSpPr>
          <p:cNvPr id="6" name="Straight Arrow Connector 5">
            <a:extLst>
              <a:ext uri="{FF2B5EF4-FFF2-40B4-BE49-F238E27FC236}">
                <a16:creationId xmlns:a16="http://schemas.microsoft.com/office/drawing/2014/main" id="{571CEA9C-53FD-4D82-8D75-E4C72FCFD27E}"/>
              </a:ext>
            </a:extLst>
          </p:cNvPr>
          <p:cNvCxnSpPr>
            <a:cxnSpLocks/>
          </p:cNvCxnSpPr>
          <p:nvPr/>
        </p:nvCxnSpPr>
        <p:spPr bwMode="auto">
          <a:xfrm flipH="1" flipV="1">
            <a:off x="4379976" y="3720369"/>
            <a:ext cx="1440186" cy="553541"/>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1A32A6C6-91B3-4FF9-878E-ACF6DE94601E}"/>
              </a:ext>
            </a:extLst>
          </p:cNvPr>
          <p:cNvSpPr txBox="1"/>
          <p:nvPr/>
        </p:nvSpPr>
        <p:spPr>
          <a:xfrm>
            <a:off x="5820162" y="2337244"/>
            <a:ext cx="2880375" cy="923330"/>
          </a:xfrm>
          <a:prstGeom prst="rect">
            <a:avLst/>
          </a:prstGeom>
          <a:solidFill>
            <a:schemeClr val="bg1"/>
          </a:solidFill>
          <a:ln>
            <a:solidFill>
              <a:schemeClr val="tx1"/>
            </a:solidFill>
          </a:ln>
        </p:spPr>
        <p:txBody>
          <a:bodyPr wrap="square" rtlCol="1">
            <a:spAutoFit/>
          </a:bodyPr>
          <a:lstStyle/>
          <a:p>
            <a:pPr algn="l"/>
            <a:r>
              <a:rPr lang="en-US" b="0" dirty="0"/>
              <a:t>Find records in Alma with subject "</a:t>
            </a:r>
            <a:r>
              <a:rPr lang="en-US" b="0" dirty="0" err="1"/>
              <a:t>Æviþættir</a:t>
            </a:r>
            <a:r>
              <a:rPr lang="en-US" b="0" dirty="0"/>
              <a:t>"</a:t>
            </a:r>
            <a:endParaRPr lang="he-IL" b="0" dirty="0"/>
          </a:p>
        </p:txBody>
      </p:sp>
      <p:cxnSp>
        <p:nvCxnSpPr>
          <p:cNvPr id="10" name="Straight Arrow Connector 9">
            <a:extLst>
              <a:ext uri="{FF2B5EF4-FFF2-40B4-BE49-F238E27FC236}">
                <a16:creationId xmlns:a16="http://schemas.microsoft.com/office/drawing/2014/main" id="{6015CC74-098E-4ADE-842D-C3064EA2D705}"/>
              </a:ext>
            </a:extLst>
          </p:cNvPr>
          <p:cNvCxnSpPr>
            <a:cxnSpLocks/>
          </p:cNvCxnSpPr>
          <p:nvPr/>
        </p:nvCxnSpPr>
        <p:spPr bwMode="auto">
          <a:xfrm flipH="1">
            <a:off x="4226356" y="2985201"/>
            <a:ext cx="1593806" cy="347385"/>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4071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lstStyle/>
          <a:p>
            <a:r>
              <a:rPr lang="en-US" dirty="0"/>
              <a:t>Introduction</a:t>
            </a:r>
          </a:p>
        </p:txBody>
      </p:sp>
      <p:sp>
        <p:nvSpPr>
          <p:cNvPr id="231427" name="Rectangle 3"/>
          <p:cNvSpPr>
            <a:spLocks noGrp="1" noChangeArrowheads="1"/>
          </p:cNvSpPr>
          <p:nvPr>
            <p:ph type="body" idx="4294967295"/>
          </p:nvPr>
        </p:nvSpPr>
        <p:spPr>
          <a:xfrm>
            <a:off x="501650" y="932675"/>
            <a:ext cx="8140700" cy="5453509"/>
          </a:xfrm>
        </p:spPr>
        <p:txBody>
          <a:bodyPr/>
          <a:lstStyle/>
          <a:p>
            <a:pPr>
              <a:lnSpc>
                <a:spcPct val="90000"/>
              </a:lnSpc>
            </a:pPr>
            <a:r>
              <a:rPr lang="en-US" dirty="0">
                <a:solidFill>
                  <a:srgbClr val="3E4C56"/>
                </a:solidFill>
              </a:rPr>
              <a:t>Another example: if a bibliographic record has author heading "Wolf, Naomi" and it is linked to the LCNAMES authority heading for "Wolf, Naomi" then search by subject "</a:t>
            </a:r>
            <a:r>
              <a:rPr lang="en-US" dirty="0" err="1">
                <a:solidFill>
                  <a:srgbClr val="3E4C56"/>
                </a:solidFill>
              </a:rPr>
              <a:t>Vulʹf</a:t>
            </a:r>
            <a:r>
              <a:rPr lang="en-US" dirty="0">
                <a:solidFill>
                  <a:srgbClr val="3E4C56"/>
                </a:solidFill>
              </a:rPr>
              <a:t>, Naomi" will also find the title.</a:t>
            </a:r>
          </a:p>
          <a:p>
            <a:pPr>
              <a:lnSpc>
                <a:spcPct val="90000"/>
              </a:lnSpc>
            </a:pPr>
            <a:endParaRPr lang="en-US" dirty="0">
              <a:solidFill>
                <a:srgbClr val="3E4C56"/>
              </a:solidFill>
            </a:endParaRPr>
          </a:p>
          <a:p>
            <a:pPr>
              <a:lnSpc>
                <a:spcPct val="90000"/>
              </a:lnSpc>
            </a:pPr>
            <a:r>
              <a:rPr lang="en-US" dirty="0">
                <a:solidFill>
                  <a:srgbClr val="3E4C56"/>
                </a:solidFill>
              </a:rPr>
              <a:t>This is because "</a:t>
            </a:r>
            <a:r>
              <a:rPr lang="en-US" dirty="0" err="1">
                <a:solidFill>
                  <a:srgbClr val="3E4C56"/>
                </a:solidFill>
              </a:rPr>
              <a:t>Vulʹf</a:t>
            </a:r>
            <a:r>
              <a:rPr lang="en-US" dirty="0">
                <a:solidFill>
                  <a:srgbClr val="3E4C56"/>
                </a:solidFill>
              </a:rPr>
              <a:t>, Naomi" is a non-preferred term for "Wolf, Naomi"</a:t>
            </a:r>
          </a:p>
        </p:txBody>
      </p:sp>
    </p:spTree>
    <p:extLst>
      <p:ext uri="{BB962C8B-B14F-4D97-AF65-F5344CB8AC3E}">
        <p14:creationId xmlns:p14="http://schemas.microsoft.com/office/powerpoint/2010/main" val="2452606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E50218-869D-497D-B3CE-21CA562BB3E1}"/>
              </a:ext>
            </a:extLst>
          </p:cNvPr>
          <p:cNvPicPr>
            <a:picLocks noChangeAspect="1"/>
          </p:cNvPicPr>
          <p:nvPr/>
        </p:nvPicPr>
        <p:blipFill>
          <a:blip r:embed="rId2"/>
          <a:stretch>
            <a:fillRect/>
          </a:stretch>
        </p:blipFill>
        <p:spPr>
          <a:xfrm>
            <a:off x="2306105" y="1580632"/>
            <a:ext cx="4688669" cy="4978690"/>
          </a:xfrm>
          <a:prstGeom prst="rect">
            <a:avLst/>
          </a:prstGeom>
          <a:ln>
            <a:solidFill>
              <a:schemeClr val="tx1"/>
            </a:solidFill>
          </a:ln>
        </p:spPr>
      </p:pic>
      <p:sp>
        <p:nvSpPr>
          <p:cNvPr id="231426" name="Rectangle 2"/>
          <p:cNvSpPr>
            <a:spLocks noGrp="1" noChangeArrowheads="1"/>
          </p:cNvSpPr>
          <p:nvPr>
            <p:ph type="title" idx="4294967295"/>
          </p:nvPr>
        </p:nvSpPr>
        <p:spPr/>
        <p:txBody>
          <a:bodyPr/>
          <a:lstStyle/>
          <a:p>
            <a:r>
              <a:rPr lang="en-US" dirty="0"/>
              <a:t>Introduction</a:t>
            </a:r>
          </a:p>
        </p:txBody>
      </p:sp>
      <p:sp>
        <p:nvSpPr>
          <p:cNvPr id="3" name="TextBox 2">
            <a:extLst>
              <a:ext uri="{FF2B5EF4-FFF2-40B4-BE49-F238E27FC236}">
                <a16:creationId xmlns:a16="http://schemas.microsoft.com/office/drawing/2014/main" id="{49566F3E-1225-4D5E-B619-F630B13896E5}"/>
              </a:ext>
            </a:extLst>
          </p:cNvPr>
          <p:cNvSpPr txBox="1"/>
          <p:nvPr/>
        </p:nvSpPr>
        <p:spPr>
          <a:xfrm>
            <a:off x="1730030" y="932675"/>
            <a:ext cx="5530320" cy="369332"/>
          </a:xfrm>
          <a:prstGeom prst="rect">
            <a:avLst/>
          </a:prstGeom>
          <a:noFill/>
        </p:spPr>
        <p:txBody>
          <a:bodyPr wrap="square" rtlCol="1">
            <a:spAutoFit/>
          </a:bodyPr>
          <a:lstStyle/>
          <a:p>
            <a:r>
              <a:rPr lang="en-US" dirty="0"/>
              <a:t>LCNAMES Authority record</a:t>
            </a:r>
            <a:endParaRPr lang="he-IL" dirty="0"/>
          </a:p>
        </p:txBody>
      </p:sp>
      <p:sp>
        <p:nvSpPr>
          <p:cNvPr id="4" name="TextBox 3">
            <a:extLst>
              <a:ext uri="{FF2B5EF4-FFF2-40B4-BE49-F238E27FC236}">
                <a16:creationId xmlns:a16="http://schemas.microsoft.com/office/drawing/2014/main" id="{5342588E-4DEC-4868-82EE-9D29D9FF6C38}"/>
              </a:ext>
            </a:extLst>
          </p:cNvPr>
          <p:cNvSpPr txBox="1"/>
          <p:nvPr/>
        </p:nvSpPr>
        <p:spPr>
          <a:xfrm>
            <a:off x="5416910" y="5234035"/>
            <a:ext cx="2880375" cy="646331"/>
          </a:xfrm>
          <a:prstGeom prst="rect">
            <a:avLst/>
          </a:prstGeom>
          <a:solidFill>
            <a:schemeClr val="bg1"/>
          </a:solidFill>
          <a:ln>
            <a:solidFill>
              <a:schemeClr val="tx1"/>
            </a:solidFill>
          </a:ln>
        </p:spPr>
        <p:txBody>
          <a:bodyPr wrap="square" rtlCol="1">
            <a:spAutoFit/>
          </a:bodyPr>
          <a:lstStyle/>
          <a:p>
            <a:pPr algn="l"/>
            <a:r>
              <a:rPr lang="en-US" b="0" dirty="0"/>
              <a:t>Search Alma for name  "</a:t>
            </a:r>
            <a:r>
              <a:rPr lang="en-US" b="0" dirty="0" err="1"/>
              <a:t>Vulʹf</a:t>
            </a:r>
            <a:r>
              <a:rPr lang="en-US" b="0" dirty="0"/>
              <a:t>, Naomi"</a:t>
            </a:r>
            <a:endParaRPr lang="he-IL" b="0" dirty="0"/>
          </a:p>
        </p:txBody>
      </p:sp>
      <p:cxnSp>
        <p:nvCxnSpPr>
          <p:cNvPr id="6" name="Straight Arrow Connector 5">
            <a:extLst>
              <a:ext uri="{FF2B5EF4-FFF2-40B4-BE49-F238E27FC236}">
                <a16:creationId xmlns:a16="http://schemas.microsoft.com/office/drawing/2014/main" id="{571CEA9C-53FD-4D82-8D75-E4C72FCFD27E}"/>
              </a:ext>
            </a:extLst>
          </p:cNvPr>
          <p:cNvCxnSpPr>
            <a:cxnSpLocks/>
          </p:cNvCxnSpPr>
          <p:nvPr/>
        </p:nvCxnSpPr>
        <p:spPr bwMode="auto">
          <a:xfrm flipH="1" flipV="1">
            <a:off x="3727090" y="4620360"/>
            <a:ext cx="1689821" cy="805701"/>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1A32A6C6-91B3-4FF9-878E-ACF6DE94601E}"/>
              </a:ext>
            </a:extLst>
          </p:cNvPr>
          <p:cNvSpPr txBox="1"/>
          <p:nvPr/>
        </p:nvSpPr>
        <p:spPr>
          <a:xfrm>
            <a:off x="6185010" y="3582620"/>
            <a:ext cx="2880375" cy="923330"/>
          </a:xfrm>
          <a:prstGeom prst="rect">
            <a:avLst/>
          </a:prstGeom>
          <a:solidFill>
            <a:schemeClr val="bg1"/>
          </a:solidFill>
          <a:ln>
            <a:solidFill>
              <a:schemeClr val="tx1"/>
            </a:solidFill>
          </a:ln>
        </p:spPr>
        <p:txBody>
          <a:bodyPr wrap="square" rtlCol="1">
            <a:spAutoFit/>
          </a:bodyPr>
          <a:lstStyle/>
          <a:p>
            <a:pPr algn="l"/>
            <a:r>
              <a:rPr lang="en-US" b="0" dirty="0"/>
              <a:t>Find records in Alma with name "Wolf, Naomi"</a:t>
            </a:r>
            <a:endParaRPr lang="he-IL" b="0" dirty="0"/>
          </a:p>
        </p:txBody>
      </p:sp>
      <p:cxnSp>
        <p:nvCxnSpPr>
          <p:cNvPr id="10" name="Straight Arrow Connector 9">
            <a:extLst>
              <a:ext uri="{FF2B5EF4-FFF2-40B4-BE49-F238E27FC236}">
                <a16:creationId xmlns:a16="http://schemas.microsoft.com/office/drawing/2014/main" id="{6015CC74-098E-4ADE-842D-C3064EA2D705}"/>
              </a:ext>
            </a:extLst>
          </p:cNvPr>
          <p:cNvCxnSpPr>
            <a:cxnSpLocks/>
          </p:cNvCxnSpPr>
          <p:nvPr/>
        </p:nvCxnSpPr>
        <p:spPr bwMode="auto">
          <a:xfrm flipH="1">
            <a:off x="3727090" y="3774646"/>
            <a:ext cx="2457922" cy="295331"/>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97325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lstStyle/>
          <a:p>
            <a:r>
              <a:rPr lang="en-US" dirty="0"/>
              <a:t>Introduction</a:t>
            </a:r>
          </a:p>
        </p:txBody>
      </p:sp>
      <p:sp>
        <p:nvSpPr>
          <p:cNvPr id="231427" name="Rectangle 3"/>
          <p:cNvSpPr>
            <a:spLocks noGrp="1" noChangeArrowheads="1"/>
          </p:cNvSpPr>
          <p:nvPr>
            <p:ph type="body" idx="4294967295"/>
          </p:nvPr>
        </p:nvSpPr>
        <p:spPr>
          <a:xfrm>
            <a:off x="501650" y="932675"/>
            <a:ext cx="8140700" cy="5453509"/>
          </a:xfrm>
        </p:spPr>
        <p:txBody>
          <a:bodyPr/>
          <a:lstStyle/>
          <a:p>
            <a:pPr>
              <a:lnSpc>
                <a:spcPct val="90000"/>
              </a:lnSpc>
            </a:pPr>
            <a:r>
              <a:rPr lang="en-US" dirty="0">
                <a:solidFill>
                  <a:srgbClr val="3E4C56"/>
                </a:solidFill>
              </a:rPr>
              <a:t>Another example: if a bibliographic record has subject heading "Library science" and it is linked to the LCSH authority heading for "Library science" then search by subject "Librarianship" will also find the title.</a:t>
            </a:r>
          </a:p>
          <a:p>
            <a:pPr>
              <a:lnSpc>
                <a:spcPct val="90000"/>
              </a:lnSpc>
            </a:pPr>
            <a:endParaRPr lang="en-US" dirty="0">
              <a:solidFill>
                <a:srgbClr val="3E4C56"/>
              </a:solidFill>
            </a:endParaRPr>
          </a:p>
          <a:p>
            <a:pPr>
              <a:lnSpc>
                <a:spcPct val="90000"/>
              </a:lnSpc>
            </a:pPr>
            <a:r>
              <a:rPr lang="en-US" dirty="0">
                <a:solidFill>
                  <a:srgbClr val="3E4C56"/>
                </a:solidFill>
              </a:rPr>
              <a:t>This is because "Librarianship" is a non-preferred term for "Library science"</a:t>
            </a:r>
            <a:br>
              <a:rPr lang="en-US" dirty="0">
                <a:solidFill>
                  <a:srgbClr val="3E4C56"/>
                </a:solidFill>
              </a:rPr>
            </a:br>
            <a:endParaRPr lang="en-US" dirty="0">
              <a:solidFill>
                <a:srgbClr val="3E4C56"/>
              </a:solidFill>
            </a:endParaRPr>
          </a:p>
        </p:txBody>
      </p:sp>
    </p:spTree>
    <p:extLst>
      <p:ext uri="{BB962C8B-B14F-4D97-AF65-F5344CB8AC3E}">
        <p14:creationId xmlns:p14="http://schemas.microsoft.com/office/powerpoint/2010/main" val="686589007"/>
      </p:ext>
    </p:extLst>
  </p:cSld>
  <p:clrMapOvr>
    <a:masterClrMapping/>
  </p:clrMapOvr>
</p:sld>
</file>

<file path=ppt/theme/theme1.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FF0000"/>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solidFill>
          <a:schemeClr val="accent1"/>
        </a:solidFill>
        <a:ln w="28575" cap="flat" cmpd="sng" algn="ctr">
          <a:solidFill>
            <a:srgbClr val="FF0000"/>
          </a:solidFill>
          <a:prstDash val="solid"/>
          <a:round/>
          <a:headEnd type="none" w="med" len="med"/>
          <a:tailEnd type="arrow"/>
        </a:ln>
        <a:effectLst/>
      </a:spPr>
      <a:body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mpany Templates" ma:contentTypeID="0x01010081EBC6B776C52C498B8D05FC8F0825F10097D96D2348455A48ACAA7C722C550925" ma:contentTypeVersion="19" ma:contentTypeDescription="Company Templates" ma:contentTypeScope="" ma:versionID="24c3693a81959be840b928666a336cfc">
  <xsd:schema xmlns:xsd="http://www.w3.org/2001/XMLSchema" xmlns:p="http://schemas.microsoft.com/office/2006/metadata/properties" xmlns:ns2="9eb9b032-a5e5-4b59-8ffe-c1428d11de61" xmlns:ns3="174ee19b-a584-464a-9c82-f73402a36596" targetNamespace="http://schemas.microsoft.com/office/2006/metadata/properties" ma:root="true" ma:fieldsID="dadd10bea1904cd2e7314e688506a009" ns2:_="" ns3:_="">
    <xsd:import namespace="9eb9b032-a5e5-4b59-8ffe-c1428d11de61"/>
    <xsd:import namespace="174ee19b-a584-464a-9c82-f73402a36596"/>
    <xsd:element name="properties">
      <xsd:complexType>
        <xsd:sequence>
          <xsd:element name="documentManagement">
            <xsd:complexType>
              <xsd:all>
                <xsd:element ref="ns2:Departments" minOccurs="0"/>
                <xsd:element ref="ns2:Review_x0020_Due_x0020_Date" minOccurs="0"/>
                <xsd:element ref="ns2:Customer_x0020_view" minOccurs="0"/>
                <xsd:element ref="ns2:Customer_x0020_view_x0020_date" minOccurs="0"/>
                <xsd:element ref="ns2:Document_x0020_use" minOccurs="0"/>
                <xsd:element ref="ns2:Keyword" minOccurs="0"/>
                <xsd:element ref="ns2:Creation_x0020_Date" minOccurs="0"/>
                <xsd:element ref="ns3:Comments" minOccurs="0"/>
              </xsd:all>
            </xsd:complexType>
          </xsd:element>
        </xsd:sequence>
      </xsd:complexType>
    </xsd:element>
  </xsd:schema>
  <xsd:schema xmlns:xsd="http://www.w3.org/2001/XMLSchema" xmlns:dms="http://schemas.microsoft.com/office/2006/documentManagement/types" targetNamespace="9eb9b032-a5e5-4b59-8ffe-c1428d11de61" elementFormDefault="qualified">
    <xsd:import namespace="http://schemas.microsoft.com/office/2006/documentManagement/types"/>
    <xsd:element name="Departments" ma:index="2" nillable="true" ma:displayName="Departments" ma:list="96e5105c-9ff2-49d9-b3ee-0708efeefa25" ma:internalName="Departments" ma:readOnly="false" ma:showField="Title" ma:web="9eb9b032-a5e5-4b59-8ffe-c1428d11de61">
      <xsd:simpleType>
        <xsd:restriction base="dms:Lookup"/>
      </xsd:simpleType>
    </xsd:element>
    <xsd:element name="Review_x0020_Due_x0020_Date" ma:index="3" nillable="true" ma:displayName="Review Due Date" ma:format="DateOnly" ma:internalName="Review_x0020_Due_x0020_Date">
      <xsd:simpleType>
        <xsd:restriction base="dms:DateTime"/>
      </xsd:simpleType>
    </xsd:element>
    <xsd:element name="Customer_x0020_view" ma:index="4" nillable="true" ma:displayName="Customer Portal view" ma:description="Check box that shows whether the document has/hasn’t been published to the customer.&#10;Default value = no&#10;Customer view = yes documents will upload to Customer portal.&#10;Customer view = no Document will remove from Customer portal.&#10;The field will not appear in new upload form" ma:internalName="Customer_x0020_view0">
      <xsd:simpleType>
        <xsd:restriction base="dms:Unknown"/>
      </xsd:simpleType>
    </xsd:element>
    <xsd:element name="Customer_x0020_view_x0020_date" ma:index="5" nillable="true" ma:displayName="Customer Portal view date" ma:description="Filed will get a date by the transfer system. The field in Hidden status." ma:format="DateOnly" ma:hidden="true" ma:internalName="Customer_x0020_view_x0020_date" ma:readOnly="false">
      <xsd:simpleType>
        <xsd:restriction base="dms:DateTime"/>
      </xsd:simpleType>
    </xsd:element>
    <xsd:element name="Document_x0020_use" ma:index="6" nillable="true" ma:displayName="Document use" ma:hidden="true" ma:list="f0e2a201-8528-4c2b-9b9c-0de7ee2cf80e" ma:internalName="Document_x0020_use" ma:readOnly="false" ma:showField="Title" ma:web="9eb9b032-a5e5-4b59-8ffe-c1428d11de61">
      <xsd:simpleType>
        <xsd:restriction base="dms:Lookup"/>
      </xsd:simpleType>
    </xsd:element>
    <xsd:element name="Keyword" ma:index="7" nillable="true" ma:displayName="Keyword" ma:list="4dd7ffde-46b4-4cee-aa03-3c3aca5bef68" ma:internalName="Keyword" ma:showField="Title" ma:web="9eb9b032-a5e5-4b59-8ffe-c1428d11de61">
      <xsd:complexType>
        <xsd:complexContent>
          <xsd:extension base="dms:MultiChoiceLookup">
            <xsd:sequence>
              <xsd:element name="Value" type="dms:Lookup" maxOccurs="unbounded" minOccurs="0" nillable="true"/>
            </xsd:sequence>
          </xsd:extension>
        </xsd:complexContent>
      </xsd:complexType>
    </xsd:element>
    <xsd:element name="Creation_x0020_Date" ma:index="14" nillable="true" ma:displayName="Creation Date" ma:format="DateOnly" ma:internalName="Creation_x0020_Date">
      <xsd:simpleType>
        <xsd:restriction base="dms:DateTime"/>
      </xsd:simpleType>
    </xsd:element>
  </xsd:schema>
  <xsd:schema xmlns:xsd="http://www.w3.org/2001/XMLSchema" xmlns:dms="http://schemas.microsoft.com/office/2006/documentManagement/types" targetNamespace="174ee19b-a584-464a-9c82-f73402a36596" elementFormDefault="qualified">
    <xsd:import namespace="http://schemas.microsoft.com/office/2006/documentManagement/types"/>
    <xsd:element name="Comments" ma:index="15" nillable="true" ma:displayName="Comments" ma:internalName="Comment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Customer_x0020_view xmlns="9eb9b032-a5e5-4b59-8ffe-c1428d11de61">true</Customer_x0020_view>
    <Keyword xmlns="9eb9b032-a5e5-4b59-8ffe-c1428d11de61"/>
    <Departments xmlns="9eb9b032-a5e5-4b59-8ffe-c1428d11de61">5</Departments>
    <Creation_x0020_Date xmlns="9eb9b032-a5e5-4b59-8ffe-c1428d11de61" xsi:nil="true"/>
    <Customer_x0020_view_x0020_date xmlns="9eb9b032-a5e5-4b59-8ffe-c1428d11de61">2013-06-06T10:28:20+00:00</Customer_x0020_view_x0020_date>
    <Comments xmlns="174ee19b-a584-464a-9c82-f73402a36596" xsi:nil="true"/>
    <Review_x0020_Due_x0020_Date xmlns="9eb9b032-a5e5-4b59-8ffe-c1428d11de61" xsi:nil="true"/>
    <Document_x0020_use xmlns="9eb9b032-a5e5-4b59-8ffe-c1428d11de6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3D2802-01E6-434C-A11B-50666A572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b9b032-a5e5-4b59-8ffe-c1428d11de61"/>
    <ds:schemaRef ds:uri="174ee19b-a584-464a-9c82-f73402a3659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DF3F5F6-07D2-4F1A-874B-611F0F395306}">
  <ds:schemaRefs>
    <ds:schemaRef ds:uri="http://www.w3.org/XML/1998/namespace"/>
    <ds:schemaRef ds:uri="9eb9b032-a5e5-4b59-8ffe-c1428d11de61"/>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terms/"/>
    <ds:schemaRef ds:uri="174ee19b-a584-464a-9c82-f73402a36596"/>
    <ds:schemaRef ds:uri="http://purl.org/dc/dcmitype/"/>
  </ds:schemaRefs>
</ds:datastoreItem>
</file>

<file path=customXml/itemProps3.xml><?xml version="1.0" encoding="utf-8"?>
<ds:datastoreItem xmlns:ds="http://schemas.openxmlformats.org/officeDocument/2006/customXml" ds:itemID="{1B13E9EE-69DA-4930-A13B-0885900FA0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90053</TotalTime>
  <Words>1063</Words>
  <Application>Microsoft Office PowerPoint</Application>
  <PresentationFormat>On-screen Show (4:3)</PresentationFormat>
  <Paragraphs>159</Paragraphs>
  <Slides>31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Gulim</vt:lpstr>
      <vt:lpstr>MS PGothic</vt:lpstr>
      <vt:lpstr>Arial</vt:lpstr>
      <vt:lpstr>Verdana</vt:lpstr>
      <vt:lpstr>Wingdings 3</vt:lpstr>
      <vt:lpstr>ヒラギノ角ゴ ProN W3</vt:lpstr>
      <vt:lpstr>urm</vt:lpstr>
      <vt:lpstr>PowerPoint Presentation</vt:lpstr>
      <vt:lpstr>Copyright Statement</vt:lpstr>
      <vt:lpstr>PowerPoint Presentation</vt:lpstr>
      <vt:lpstr>Introduction</vt:lpstr>
      <vt:lpstr>Introduction</vt:lpstr>
      <vt:lpstr>Introduction</vt:lpstr>
      <vt:lpstr>Introduction</vt:lpstr>
      <vt:lpstr>Introduction</vt:lpstr>
      <vt:lpstr>Introduction</vt:lpstr>
      <vt:lpstr>Introduction</vt:lpstr>
      <vt:lpstr>PowerPoint Presentation</vt:lpstr>
      <vt:lpstr>The Setup</vt:lpstr>
      <vt:lpstr>The Setup</vt:lpstr>
      <vt:lpstr>PowerPoint Presentation</vt:lpstr>
      <vt:lpstr>The Functionality – example 1</vt:lpstr>
      <vt:lpstr>The Functionality – example 1</vt:lpstr>
      <vt:lpstr>The Functionality – example 1</vt:lpstr>
      <vt:lpstr>The Functionality – example 1</vt:lpstr>
      <vt:lpstr>The Functionality – example 1</vt:lpstr>
      <vt:lpstr>PowerPoint Presentation</vt:lpstr>
      <vt:lpstr>The Functionality – example 2</vt:lpstr>
      <vt:lpstr>The Functionality – example 2</vt:lpstr>
      <vt:lpstr>The Functionality – example 2</vt:lpstr>
      <vt:lpstr>The Functionality – example 2</vt:lpstr>
      <vt:lpstr>The Functionality – example 2</vt:lpstr>
      <vt:lpstr>PowerPoint Presentation</vt:lpstr>
      <vt:lpstr>The Functionality – example 3</vt:lpstr>
      <vt:lpstr>The Functionality – example 3</vt:lpstr>
      <vt:lpstr>The Functionality – example 3</vt:lpstr>
      <vt:lpstr>The Functionality – example 3</vt:lpstr>
      <vt:lpstr>The Functionality – example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Remote Storage</dc:title>
  <dc:creator>User</dc:creator>
  <cp:lastModifiedBy>Yoel Kortick</cp:lastModifiedBy>
  <cp:revision>2810</cp:revision>
  <dcterms:created xsi:type="dcterms:W3CDTF">2008-03-04T08:09:47Z</dcterms:created>
  <dcterms:modified xsi:type="dcterms:W3CDTF">2018-10-17T09:27:20Z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0x01010081EBC6B776C52C498B8D05FC8F0825F10097D96D2348455A48ACAA7C722C550925</vt:lpwstr>
  </property>
</Properties>
</file>